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56.png" ContentType="image/png"/>
  <Override PartName="/ppt/media/image54.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55.png" ContentType="image/png"/>
  <Override PartName="/ppt/media/image16.wmf" ContentType="image/x-wmf"/>
  <Override PartName="/ppt/media/image59.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20.png" ContentType="image/png"/>
  <Override PartName="/ppt/media/image21.png" ContentType="image/png"/>
  <Override PartName="/ppt/media/image58.png" ContentType="image/png"/>
  <Override PartName="/ppt/media/image22.png" ContentType="image/png"/>
  <Override PartName="/ppt/media/image23.png" ContentType="image/png"/>
  <Override PartName="/ppt/media/image60.png" ContentType="image/png"/>
  <Override PartName="/ppt/media/image24.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89.png" ContentType="image/png"/>
  <Override PartName="/ppt/media/image77.png" ContentType="image/png"/>
  <Override PartName="/ppt/media/image88.png" ContentType="image/png"/>
  <Override PartName="/ppt/media/image76.png" ContentType="image/png"/>
  <Override PartName="/ppt/media/image87.png" ContentType="image/png"/>
  <Override PartName="/ppt/media/image75.png" ContentType="image/png"/>
  <Override PartName="/ppt/media/image79.png" ContentType="image/png"/>
  <Override PartName="/ppt/media/image78.png" ContentType="image/png"/>
  <Override PartName="/ppt/media/image74.png" ContentType="image/png"/>
  <Override PartName="/ppt/media/image73.png" ContentType="image/png"/>
  <Override PartName="/ppt/media/image72.png" ContentType="image/png"/>
  <Override PartName="/ppt/media/image69.png" ContentType="image/png"/>
  <Override PartName="/ppt/media/image2.png" ContentType="image/png"/>
  <Override PartName="/ppt/media/image32.png" ContentType="image/png"/>
  <Override PartName="/ppt/media/image71.png" ContentType="image/png"/>
  <Override PartName="/ppt/media/image29.png" ContentType="image/png"/>
  <Override PartName="/ppt/media/image68.png" ContentType="image/png"/>
  <Override PartName="/ppt/media/image31.png" ContentType="image/png"/>
  <Override PartName="/ppt/media/image70.png" ContentType="image/png"/>
  <Override PartName="/ppt/media/image28.png" ContentType="image/png"/>
  <Override PartName="/ppt/media/image25.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27.png" ContentType="image/png"/>
  <Override PartName="/ppt/media/image81.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57.png" ContentType="image/png"/>
  <Override PartName="/ppt/media/image14.wmf" ContentType="image/x-wmf"/>
  <Override PartName="/ppt/media/image53.png" ContentType="image/png"/>
  <Override PartName="/ppt/media/image18.png" ContentType="image/png"/>
  <Override PartName="/ppt/media/image83.png" ContentType="image/png"/>
  <Override PartName="/ppt/media/image6.png" ContentType="image/png"/>
  <Override PartName="/ppt/media/image36.png" ContentType="image/png"/>
  <Override PartName="/ppt/media/image11.png" ContentType="image/png"/>
  <Override PartName="/ppt/media/image48.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40.xml" ContentType="application/vnd.openxmlformats-officedocument.presentationml.slide+xml"/>
  <Override PartName="/ppt/slides/slide3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34.xml" ContentType="application/vnd.openxmlformats-officedocument.presentationml.slide+xml"/>
  <Override PartName="/ppt/slides/slide46.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31.xml" ContentType="application/vnd.openxmlformats-officedocument.presentationml.slide+xml"/>
  <Override PartName="/ppt/slides/_rels/slide41.xml.rels" ContentType="application/vnd.openxmlformats-package.relationships+xml"/>
  <Override PartName="/ppt/slides/_rels/slide49.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51.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43.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27.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48.xml.rels" ContentType="application/vnd.openxmlformats-package.relationships+xml"/>
  <Override PartName="/ppt/slides/_rels/slide33.xml.rels" ContentType="application/vnd.openxmlformats-package.relationships+xml"/>
  <Override PartName="/ppt/slides/_rels/slide40.xml.rels" ContentType="application/vnd.openxmlformats-package.relationships+xml"/>
  <Override PartName="/ppt/slides/_rels/slide5.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38.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slide30.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2"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3600"/>
            <a:ext cx="82292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6" descr=""/>
          <p:cNvPicPr/>
          <p:nvPr/>
        </p:nvPicPr>
        <p:blipFill>
          <a:blip r:embed="rId2"/>
          <a:stretch/>
        </p:blipFill>
        <p:spPr>
          <a:xfrm>
            <a:off x="144000" y="5908320"/>
            <a:ext cx="3763800" cy="845280"/>
          </a:xfrm>
          <a:prstGeom prst="rect">
            <a:avLst/>
          </a:prstGeom>
          <a:ln>
            <a:noFill/>
          </a:ln>
        </p:spPr>
      </p:pic>
      <p:sp>
        <p:nvSpPr>
          <p:cNvPr id="1" name="CustomShape 1"/>
          <p:cNvSpPr/>
          <p:nvPr/>
        </p:nvSpPr>
        <p:spPr>
          <a:xfrm>
            <a:off x="7236360" y="6303960"/>
            <a:ext cx="1735200" cy="30312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400" spc="-1" strike="noStrike">
                <a:solidFill>
                  <a:srgbClr val="808080"/>
                </a:solidFill>
                <a:latin typeface="Calibri"/>
                <a:ea typeface="DejaVu Sans"/>
              </a:rPr>
              <a:t>28/03/2018</a:t>
            </a:r>
            <a:endParaRPr b="0" lang="en-US" sz="1400" spc="-1" strike="noStrike">
              <a:latin typeface="Arial"/>
            </a:endParaRPr>
          </a:p>
        </p:txBody>
      </p:sp>
      <p:sp>
        <p:nvSpPr>
          <p:cNvPr id="2" name="PlaceHolder 2"/>
          <p:cNvSpPr>
            <a:spLocks noGrp="1"/>
          </p:cNvSpPr>
          <p:nvPr>
            <p:ph type="title"/>
          </p:nvPr>
        </p:nvSpPr>
        <p:spPr>
          <a:xfrm>
            <a:off x="628560" y="365040"/>
            <a:ext cx="7886160" cy="49572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3"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0" y="6477120"/>
            <a:ext cx="9143280" cy="380160"/>
          </a:xfrm>
          <a:prstGeom prst="rect">
            <a:avLst/>
          </a:prstGeom>
          <a:solidFill>
            <a:schemeClr val="bg1">
              <a:lumMod val="85000"/>
            </a:schemeClr>
          </a:solidFill>
          <a:ln>
            <a:noFill/>
          </a:ln>
        </p:spPr>
        <p:style>
          <a:lnRef idx="0"/>
          <a:fillRef idx="0"/>
          <a:effectRef idx="0"/>
          <a:fontRef idx="minor"/>
        </p:style>
      </p:sp>
      <p:sp>
        <p:nvSpPr>
          <p:cNvPr id="41" name="Line 2"/>
          <p:cNvSpPr/>
          <p:nvPr/>
        </p:nvSpPr>
        <p:spPr>
          <a:xfrm>
            <a:off x="628560" y="861480"/>
            <a:ext cx="7886520" cy="360"/>
          </a:xfrm>
          <a:prstGeom prst="line">
            <a:avLst/>
          </a:prstGeom>
          <a:ln>
            <a:solidFill>
              <a:schemeClr val="tx1"/>
            </a:solidFill>
            <a:round/>
          </a:ln>
        </p:spPr>
        <p:style>
          <a:lnRef idx="1">
            <a:schemeClr val="accent1"/>
          </a:lnRef>
          <a:fillRef idx="0">
            <a:schemeClr val="accent1"/>
          </a:fillRef>
          <a:effectRef idx="0">
            <a:schemeClr val="accent1"/>
          </a:effectRef>
          <a:fontRef idx="minor"/>
        </p:style>
      </p:sp>
      <p:pic>
        <p:nvPicPr>
          <p:cNvPr id="42" name="Picture 2" descr=""/>
          <p:cNvPicPr/>
          <p:nvPr/>
        </p:nvPicPr>
        <p:blipFill>
          <a:blip r:embed="rId2"/>
          <a:stretch/>
        </p:blipFill>
        <p:spPr>
          <a:xfrm>
            <a:off x="7785000" y="288360"/>
            <a:ext cx="1332720" cy="475560"/>
          </a:xfrm>
          <a:prstGeom prst="rect">
            <a:avLst/>
          </a:prstGeom>
          <a:ln>
            <a:noFill/>
          </a:ln>
        </p:spPr>
      </p:pic>
      <p:sp>
        <p:nvSpPr>
          <p:cNvPr id="43" name="CustomShape 3"/>
          <p:cNvSpPr/>
          <p:nvPr/>
        </p:nvSpPr>
        <p:spPr>
          <a:xfrm>
            <a:off x="4287600" y="6562080"/>
            <a:ext cx="2903760" cy="2422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99"/>
              </a:spcBef>
            </a:pPr>
            <a:r>
              <a:rPr b="0" lang="en-US" sz="1000" spc="-1" strike="noStrike">
                <a:solidFill>
                  <a:srgbClr val="000000"/>
                </a:solidFill>
                <a:latin typeface="Arial"/>
                <a:ea typeface="DejaVu Sans"/>
              </a:rPr>
              <a:t>Lecture 7: Geometric Camera Models</a:t>
            </a:r>
            <a:endParaRPr b="0" lang="en-US" sz="1000" spc="-1" strike="noStrike">
              <a:latin typeface="Arial"/>
            </a:endParaRPr>
          </a:p>
        </p:txBody>
      </p:sp>
      <p:sp>
        <p:nvSpPr>
          <p:cNvPr id="44" name="CustomShape 4"/>
          <p:cNvSpPr/>
          <p:nvPr/>
        </p:nvSpPr>
        <p:spPr>
          <a:xfrm>
            <a:off x="177840" y="6562080"/>
            <a:ext cx="2990160" cy="2422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99"/>
              </a:spcBef>
            </a:pPr>
            <a:r>
              <a:rPr b="0" lang="en-US" sz="1000" spc="-1" strike="noStrike">
                <a:solidFill>
                  <a:srgbClr val="000000"/>
                </a:solidFill>
                <a:latin typeface="Arial"/>
                <a:ea typeface="DejaVu Sans"/>
              </a:rPr>
              <a:t>M. Shahzad: Computer Vision</a:t>
            </a:r>
            <a:endParaRPr b="0" lang="en-US" sz="1000" spc="-1" strike="noStrike">
              <a:latin typeface="Arial"/>
            </a:endParaRPr>
          </a:p>
        </p:txBody>
      </p:sp>
      <p:sp>
        <p:nvSpPr>
          <p:cNvPr id="45" name="PlaceHolder 5"/>
          <p:cNvSpPr>
            <a:spLocks noGrp="1"/>
          </p:cNvSpPr>
          <p:nvPr>
            <p:ph type="title"/>
          </p:nvPr>
        </p:nvSpPr>
        <p:spPr>
          <a:xfrm>
            <a:off x="457200" y="273600"/>
            <a:ext cx="82292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6" name="PlaceHolder 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wmf"/><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wmf"/><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png"/><Relationship Id="rId4"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1116720" y="1122480"/>
            <a:ext cx="7398000" cy="793800"/>
          </a:xfrm>
          <a:prstGeom prst="rect">
            <a:avLst/>
          </a:prstGeom>
          <a:noFill/>
          <a:ln>
            <a:noFill/>
          </a:ln>
        </p:spPr>
        <p:style>
          <a:lnRef idx="0"/>
          <a:fillRef idx="0"/>
          <a:effectRef idx="0"/>
          <a:fontRef idx="minor"/>
        </p:style>
        <p:txBody>
          <a:bodyPr lIns="90000" rIns="90000" tIns="45000" bIns="45000" anchor="b">
            <a:normAutofit/>
          </a:bodyPr>
          <a:p>
            <a:pPr>
              <a:lnSpc>
                <a:spcPct val="90000"/>
              </a:lnSpc>
            </a:pPr>
            <a:r>
              <a:rPr b="1" lang="en-US" sz="2800" spc="-1" strike="noStrike">
                <a:solidFill>
                  <a:srgbClr val="808080"/>
                </a:solidFill>
                <a:latin typeface="Arial"/>
              </a:rPr>
              <a:t>CS 474: Computer Vision</a:t>
            </a:r>
            <a:endParaRPr b="0" lang="en-US" sz="2800" spc="-1" strike="noStrike">
              <a:latin typeface="Arial"/>
            </a:endParaRPr>
          </a:p>
        </p:txBody>
      </p:sp>
      <p:sp>
        <p:nvSpPr>
          <p:cNvPr id="84" name="CustomShape 2"/>
          <p:cNvSpPr/>
          <p:nvPr/>
        </p:nvSpPr>
        <p:spPr>
          <a:xfrm>
            <a:off x="1116720" y="2567520"/>
            <a:ext cx="7516800" cy="325260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1001"/>
              </a:spcBef>
            </a:pPr>
            <a:r>
              <a:rPr b="1" lang="en-US" sz="2400" spc="-1" strike="noStrike">
                <a:solidFill>
                  <a:srgbClr val="808080"/>
                </a:solidFill>
                <a:latin typeface="Arial"/>
              </a:rPr>
              <a:t>Lecture 7: Camera Model</a:t>
            </a:r>
            <a:endParaRPr b="0" lang="en-US" sz="2400" spc="-1" strike="noStrike">
              <a:latin typeface="Arial"/>
            </a:endParaRPr>
          </a:p>
          <a:p>
            <a:pPr>
              <a:lnSpc>
                <a:spcPct val="90000"/>
              </a:lnSpc>
              <a:spcBef>
                <a:spcPts val="1001"/>
              </a:spcBef>
            </a:pPr>
            <a:endParaRPr b="0" lang="en-US" sz="2400" spc="-1" strike="noStrike">
              <a:latin typeface="Arial"/>
            </a:endParaRPr>
          </a:p>
          <a:p>
            <a:pPr>
              <a:lnSpc>
                <a:spcPct val="90000"/>
              </a:lnSpc>
              <a:spcBef>
                <a:spcPts val="1001"/>
              </a:spcBef>
            </a:pPr>
            <a:r>
              <a:rPr b="0" lang="en-US" sz="1800" spc="-1" strike="noStrike">
                <a:solidFill>
                  <a:srgbClr val="808080"/>
                </a:solidFill>
                <a:latin typeface="Arial"/>
              </a:rPr>
              <a:t>Asif Rajput</a:t>
            </a: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Projection can be tricky ...</a:t>
            </a:r>
            <a:endParaRPr b="0" lang="en-US" sz="2400" spc="-1" strike="noStrike">
              <a:latin typeface="Arial"/>
            </a:endParaRPr>
          </a:p>
        </p:txBody>
      </p:sp>
      <p:sp>
        <p:nvSpPr>
          <p:cNvPr id="114" name="CustomShape 2"/>
          <p:cNvSpPr/>
          <p:nvPr/>
        </p:nvSpPr>
        <p:spPr>
          <a:xfrm>
            <a:off x="7956720" y="6553080"/>
            <a:ext cx="990000" cy="246240"/>
          </a:xfrm>
          <a:prstGeom prst="rect">
            <a:avLst/>
          </a:prstGeom>
          <a:noFill/>
          <a:ln>
            <a:noFill/>
          </a:ln>
        </p:spPr>
        <p:style>
          <a:lnRef idx="0"/>
          <a:fillRef idx="0"/>
          <a:effectRef idx="0"/>
          <a:fontRef idx="minor"/>
        </p:style>
      </p:sp>
      <p:pic>
        <p:nvPicPr>
          <p:cNvPr id="115" name="Picture 4" descr=""/>
          <p:cNvPicPr/>
          <p:nvPr/>
        </p:nvPicPr>
        <p:blipFill>
          <a:blip r:embed="rId1"/>
          <a:stretch/>
        </p:blipFill>
        <p:spPr>
          <a:xfrm>
            <a:off x="105840" y="1986840"/>
            <a:ext cx="4465440" cy="3008880"/>
          </a:xfrm>
          <a:prstGeom prst="rect">
            <a:avLst/>
          </a:prstGeom>
          <a:ln>
            <a:noFill/>
          </a:ln>
        </p:spPr>
      </p:pic>
      <p:pic>
        <p:nvPicPr>
          <p:cNvPr id="116" name="Picture 5" descr=""/>
          <p:cNvPicPr/>
          <p:nvPr/>
        </p:nvPicPr>
        <p:blipFill>
          <a:blip r:embed="rId2"/>
          <a:stretch/>
        </p:blipFill>
        <p:spPr>
          <a:xfrm>
            <a:off x="4677840" y="2015280"/>
            <a:ext cx="4348440" cy="289332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Projective Geometry</a:t>
            </a:r>
            <a:endParaRPr b="0" lang="en-US" sz="2400" spc="-1" strike="noStrike">
              <a:latin typeface="Arial"/>
            </a:endParaRPr>
          </a:p>
        </p:txBody>
      </p:sp>
      <p:sp>
        <p:nvSpPr>
          <p:cNvPr id="118" name="CustomShape 2"/>
          <p:cNvSpPr/>
          <p:nvPr/>
        </p:nvSpPr>
        <p:spPr>
          <a:xfrm>
            <a:off x="7956720" y="6553080"/>
            <a:ext cx="990000" cy="246240"/>
          </a:xfrm>
          <a:prstGeom prst="rect">
            <a:avLst/>
          </a:prstGeom>
          <a:noFill/>
          <a:ln>
            <a:noFill/>
          </a:ln>
        </p:spPr>
        <p:style>
          <a:lnRef idx="0"/>
          <a:fillRef idx="0"/>
          <a:effectRef idx="0"/>
          <a:fontRef idx="minor"/>
        </p:style>
      </p:sp>
      <p:pic>
        <p:nvPicPr>
          <p:cNvPr id="119" name="Picture 2" descr=""/>
          <p:cNvPicPr/>
          <p:nvPr/>
        </p:nvPicPr>
        <p:blipFill>
          <a:blip r:embed="rId1"/>
          <a:stretch/>
        </p:blipFill>
        <p:spPr>
          <a:xfrm>
            <a:off x="681120" y="1136520"/>
            <a:ext cx="7170480" cy="50112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Projective Geometry</a:t>
            </a:r>
            <a:endParaRPr b="0" lang="en-US" sz="2400" spc="-1" strike="noStrike">
              <a:latin typeface="Arial"/>
            </a:endParaRPr>
          </a:p>
        </p:txBody>
      </p:sp>
      <p:sp>
        <p:nvSpPr>
          <p:cNvPr id="121" name="CustomShape 2"/>
          <p:cNvSpPr/>
          <p:nvPr/>
        </p:nvSpPr>
        <p:spPr>
          <a:xfrm>
            <a:off x="7956720" y="6553080"/>
            <a:ext cx="990000" cy="246240"/>
          </a:xfrm>
          <a:prstGeom prst="rect">
            <a:avLst/>
          </a:prstGeom>
          <a:noFill/>
          <a:ln>
            <a:noFill/>
          </a:ln>
        </p:spPr>
        <p:style>
          <a:lnRef idx="0"/>
          <a:fillRef idx="0"/>
          <a:effectRef idx="0"/>
          <a:fontRef idx="minor"/>
        </p:style>
      </p:sp>
      <p:pic>
        <p:nvPicPr>
          <p:cNvPr id="122" name="Picture 4" descr=""/>
          <p:cNvPicPr/>
          <p:nvPr/>
        </p:nvPicPr>
        <p:blipFill>
          <a:blip r:embed="rId1"/>
          <a:stretch/>
        </p:blipFill>
        <p:spPr>
          <a:xfrm>
            <a:off x="638640" y="1844640"/>
            <a:ext cx="7866360" cy="4104360"/>
          </a:xfrm>
          <a:prstGeom prst="rect">
            <a:avLst/>
          </a:prstGeom>
          <a:ln>
            <a:noFill/>
          </a:ln>
        </p:spPr>
      </p:pic>
      <p:pic>
        <p:nvPicPr>
          <p:cNvPr id="123" name="Picture 5" descr=""/>
          <p:cNvPicPr/>
          <p:nvPr/>
        </p:nvPicPr>
        <p:blipFill>
          <a:blip r:embed="rId2"/>
          <a:stretch/>
        </p:blipFill>
        <p:spPr>
          <a:xfrm>
            <a:off x="648360" y="1239120"/>
            <a:ext cx="4020480" cy="5004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Projective Geometry</a:t>
            </a:r>
            <a:endParaRPr b="0" lang="en-US" sz="2400" spc="-1" strike="noStrike">
              <a:latin typeface="Arial"/>
            </a:endParaRPr>
          </a:p>
        </p:txBody>
      </p:sp>
      <p:sp>
        <p:nvSpPr>
          <p:cNvPr id="125" name="CustomShape 2"/>
          <p:cNvSpPr/>
          <p:nvPr/>
        </p:nvSpPr>
        <p:spPr>
          <a:xfrm>
            <a:off x="7956720" y="6553080"/>
            <a:ext cx="990000" cy="246240"/>
          </a:xfrm>
          <a:prstGeom prst="rect">
            <a:avLst/>
          </a:prstGeom>
          <a:noFill/>
          <a:ln>
            <a:noFill/>
          </a:ln>
        </p:spPr>
        <p:style>
          <a:lnRef idx="0"/>
          <a:fillRef idx="0"/>
          <a:effectRef idx="0"/>
          <a:fontRef idx="minor"/>
        </p:style>
      </p:sp>
      <p:pic>
        <p:nvPicPr>
          <p:cNvPr id="126" name="Picture 5" descr=""/>
          <p:cNvPicPr/>
          <p:nvPr/>
        </p:nvPicPr>
        <p:blipFill>
          <a:blip r:embed="rId1"/>
          <a:stretch/>
        </p:blipFill>
        <p:spPr>
          <a:xfrm>
            <a:off x="462600" y="1152000"/>
            <a:ext cx="8307000" cy="46980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Projective Geometry</a:t>
            </a:r>
            <a:endParaRPr b="0" lang="en-US" sz="2400" spc="-1" strike="noStrike">
              <a:latin typeface="Arial"/>
            </a:endParaRPr>
          </a:p>
        </p:txBody>
      </p:sp>
      <p:sp>
        <p:nvSpPr>
          <p:cNvPr id="128" name="CustomShape 2"/>
          <p:cNvSpPr/>
          <p:nvPr/>
        </p:nvSpPr>
        <p:spPr>
          <a:xfrm>
            <a:off x="7956720" y="6553080"/>
            <a:ext cx="990000" cy="246240"/>
          </a:xfrm>
          <a:prstGeom prst="rect">
            <a:avLst/>
          </a:prstGeom>
          <a:noFill/>
          <a:ln>
            <a:noFill/>
          </a:ln>
        </p:spPr>
        <p:style>
          <a:lnRef idx="0"/>
          <a:fillRef idx="0"/>
          <a:effectRef idx="0"/>
          <a:fontRef idx="minor"/>
        </p:style>
      </p:sp>
      <p:pic>
        <p:nvPicPr>
          <p:cNvPr id="129" name="Picture 2" descr=""/>
          <p:cNvPicPr/>
          <p:nvPr/>
        </p:nvPicPr>
        <p:blipFill>
          <a:blip r:embed="rId1"/>
          <a:stretch/>
        </p:blipFill>
        <p:spPr>
          <a:xfrm>
            <a:off x="540720" y="1189440"/>
            <a:ext cx="8061840" cy="4800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Vanishing points and lines</a:t>
            </a:r>
            <a:endParaRPr b="0" lang="en-US" sz="2400" spc="-1" strike="noStrike">
              <a:latin typeface="Arial"/>
            </a:endParaRPr>
          </a:p>
        </p:txBody>
      </p:sp>
      <p:sp>
        <p:nvSpPr>
          <p:cNvPr id="131" name="CustomShape 2"/>
          <p:cNvSpPr/>
          <p:nvPr/>
        </p:nvSpPr>
        <p:spPr>
          <a:xfrm>
            <a:off x="7956720" y="6553080"/>
            <a:ext cx="990000" cy="246240"/>
          </a:xfrm>
          <a:prstGeom prst="rect">
            <a:avLst/>
          </a:prstGeom>
          <a:noFill/>
          <a:ln>
            <a:noFill/>
          </a:ln>
        </p:spPr>
        <p:style>
          <a:lnRef idx="0"/>
          <a:fillRef idx="0"/>
          <a:effectRef idx="0"/>
          <a:fontRef idx="minor"/>
        </p:style>
      </p:sp>
      <p:pic>
        <p:nvPicPr>
          <p:cNvPr id="132" name="Picture 4" descr=""/>
          <p:cNvPicPr/>
          <p:nvPr/>
        </p:nvPicPr>
        <p:blipFill>
          <a:blip r:embed="rId1"/>
          <a:stretch/>
        </p:blipFill>
        <p:spPr>
          <a:xfrm>
            <a:off x="410040" y="1248480"/>
            <a:ext cx="8104680" cy="48592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Vanishing points and lines</a:t>
            </a:r>
            <a:endParaRPr b="0" lang="en-US" sz="2400" spc="-1" strike="noStrike">
              <a:latin typeface="Arial"/>
            </a:endParaRPr>
          </a:p>
        </p:txBody>
      </p:sp>
      <p:sp>
        <p:nvSpPr>
          <p:cNvPr id="134" name="CustomShape 2"/>
          <p:cNvSpPr/>
          <p:nvPr/>
        </p:nvSpPr>
        <p:spPr>
          <a:xfrm>
            <a:off x="7956720" y="6553080"/>
            <a:ext cx="990000" cy="246240"/>
          </a:xfrm>
          <a:prstGeom prst="rect">
            <a:avLst/>
          </a:prstGeom>
          <a:noFill/>
          <a:ln>
            <a:noFill/>
          </a:ln>
        </p:spPr>
        <p:style>
          <a:lnRef idx="0"/>
          <a:fillRef idx="0"/>
          <a:effectRef idx="0"/>
          <a:fontRef idx="minor"/>
        </p:style>
      </p:sp>
      <p:pic>
        <p:nvPicPr>
          <p:cNvPr id="135" name="Picture 4" descr=""/>
          <p:cNvPicPr/>
          <p:nvPr/>
        </p:nvPicPr>
        <p:blipFill>
          <a:blip r:embed="rId1"/>
          <a:stretch/>
        </p:blipFill>
        <p:spPr>
          <a:xfrm>
            <a:off x="230760" y="1367280"/>
            <a:ext cx="8528760" cy="453888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 Perspective</a:t>
            </a:r>
            <a:endParaRPr b="0" lang="en-US" sz="2400" spc="-1" strike="noStrike">
              <a:latin typeface="Arial"/>
            </a:endParaRPr>
          </a:p>
        </p:txBody>
      </p:sp>
      <p:sp>
        <p:nvSpPr>
          <p:cNvPr id="137" name="CustomShape 2"/>
          <p:cNvSpPr/>
          <p:nvPr/>
        </p:nvSpPr>
        <p:spPr>
          <a:xfrm>
            <a:off x="7956720" y="6553080"/>
            <a:ext cx="990000" cy="246240"/>
          </a:xfrm>
          <a:prstGeom prst="rect">
            <a:avLst/>
          </a:prstGeom>
          <a:noFill/>
          <a:ln>
            <a:noFill/>
          </a:ln>
        </p:spPr>
        <p:style>
          <a:lnRef idx="0"/>
          <a:fillRef idx="0"/>
          <a:effectRef idx="0"/>
          <a:fontRef idx="minor"/>
        </p:style>
      </p:sp>
      <p:pic>
        <p:nvPicPr>
          <p:cNvPr id="138" name="Picture 4" descr=""/>
          <p:cNvPicPr/>
          <p:nvPr/>
        </p:nvPicPr>
        <p:blipFill>
          <a:blip r:embed="rId1"/>
          <a:stretch/>
        </p:blipFill>
        <p:spPr>
          <a:xfrm>
            <a:off x="98280" y="1174320"/>
            <a:ext cx="8946360" cy="3656520"/>
          </a:xfrm>
          <a:prstGeom prst="rect">
            <a:avLst/>
          </a:prstGeom>
          <a:ln>
            <a:noFill/>
          </a:ln>
        </p:spPr>
      </p:pic>
      <p:sp>
        <p:nvSpPr>
          <p:cNvPr id="139" name="CustomShape 3"/>
          <p:cNvSpPr/>
          <p:nvPr/>
        </p:nvSpPr>
        <p:spPr>
          <a:xfrm>
            <a:off x="415080" y="4671720"/>
            <a:ext cx="5930640" cy="699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Calibri"/>
                <a:ea typeface="DejaVu Sans"/>
              </a:rPr>
              <a:t>Since the three points </a:t>
            </a:r>
            <a:r>
              <a:rPr b="0" i="1" lang="en-US" sz="2000" spc="-1" strike="noStrike">
                <a:solidFill>
                  <a:srgbClr val="000000"/>
                </a:solidFill>
                <a:latin typeface="Calibri"/>
                <a:ea typeface="DejaVu Sans"/>
              </a:rPr>
              <a:t>P</a:t>
            </a:r>
            <a:r>
              <a:rPr b="0" lang="en-US" sz="2000" spc="-1" strike="noStrike">
                <a:solidFill>
                  <a:srgbClr val="000000"/>
                </a:solidFill>
                <a:latin typeface="Calibri"/>
                <a:ea typeface="DejaVu Sans"/>
              </a:rPr>
              <a:t>, </a:t>
            </a:r>
            <a:r>
              <a:rPr b="0" i="1" lang="en-US" sz="2000" spc="-1" strike="noStrike">
                <a:solidFill>
                  <a:srgbClr val="000000"/>
                </a:solidFill>
                <a:latin typeface="Calibri"/>
                <a:ea typeface="DejaVu Sans"/>
              </a:rPr>
              <a:t>O</a:t>
            </a:r>
            <a:r>
              <a:rPr b="0" lang="en-US" sz="2000" spc="-1" strike="noStrike">
                <a:solidFill>
                  <a:srgbClr val="000000"/>
                </a:solidFill>
                <a:latin typeface="Calibri"/>
                <a:ea typeface="DejaVu Sans"/>
              </a:rPr>
              <a:t>, and </a:t>
            </a:r>
            <a:r>
              <a:rPr b="0" i="1" lang="en-US" sz="2000" spc="-1" strike="noStrike">
                <a:solidFill>
                  <a:srgbClr val="000000"/>
                </a:solidFill>
                <a:latin typeface="Calibri"/>
                <a:ea typeface="DejaVu Sans"/>
              </a:rPr>
              <a:t>p</a:t>
            </a:r>
            <a:r>
              <a:rPr b="0" lang="en-US" sz="2000" spc="-1" strike="noStrike">
                <a:solidFill>
                  <a:srgbClr val="000000"/>
                </a:solidFill>
                <a:latin typeface="Calibri"/>
                <a:ea typeface="DejaVu Sans"/>
              </a:rPr>
              <a:t> are collinear, we have</a:t>
            </a:r>
            <a:endParaRPr b="0" lang="en-US" sz="2000" spc="-1" strike="noStrike">
              <a:latin typeface="Arial"/>
            </a:endParaRPr>
          </a:p>
        </p:txBody>
      </p:sp>
      <p:pic>
        <p:nvPicPr>
          <p:cNvPr id="140" name="Picture 6" descr=""/>
          <p:cNvPicPr/>
          <p:nvPr/>
        </p:nvPicPr>
        <p:blipFill>
          <a:blip r:embed="rId2"/>
          <a:stretch/>
        </p:blipFill>
        <p:spPr>
          <a:xfrm>
            <a:off x="6394320" y="4649040"/>
            <a:ext cx="1561320" cy="4946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 Perspective</a:t>
            </a:r>
            <a:endParaRPr b="0" lang="en-US" sz="2400" spc="-1" strike="noStrike">
              <a:latin typeface="Arial"/>
            </a:endParaRPr>
          </a:p>
        </p:txBody>
      </p:sp>
      <p:sp>
        <p:nvSpPr>
          <p:cNvPr id="142" name="CustomShape 2"/>
          <p:cNvSpPr/>
          <p:nvPr/>
        </p:nvSpPr>
        <p:spPr>
          <a:xfrm>
            <a:off x="7956720" y="6553080"/>
            <a:ext cx="990000" cy="246240"/>
          </a:xfrm>
          <a:prstGeom prst="rect">
            <a:avLst/>
          </a:prstGeom>
          <a:noFill/>
          <a:ln>
            <a:noFill/>
          </a:ln>
        </p:spPr>
        <p:style>
          <a:lnRef idx="0"/>
          <a:fillRef idx="0"/>
          <a:effectRef idx="0"/>
          <a:fontRef idx="minor"/>
        </p:style>
      </p:sp>
      <p:pic>
        <p:nvPicPr>
          <p:cNvPr id="143" name="Picture 4" descr=""/>
          <p:cNvPicPr/>
          <p:nvPr/>
        </p:nvPicPr>
        <p:blipFill>
          <a:blip r:embed="rId1"/>
          <a:stretch/>
        </p:blipFill>
        <p:spPr>
          <a:xfrm>
            <a:off x="98280" y="1174320"/>
            <a:ext cx="8946360" cy="3656520"/>
          </a:xfrm>
          <a:prstGeom prst="rect">
            <a:avLst/>
          </a:prstGeom>
          <a:ln>
            <a:noFill/>
          </a:ln>
        </p:spPr>
      </p:pic>
      <p:pic>
        <p:nvPicPr>
          <p:cNvPr id="144" name="Picture 7" descr=""/>
          <p:cNvPicPr/>
          <p:nvPr/>
        </p:nvPicPr>
        <p:blipFill>
          <a:blip r:embed="rId2"/>
          <a:stretch/>
        </p:blipFill>
        <p:spPr>
          <a:xfrm>
            <a:off x="628560" y="4831560"/>
            <a:ext cx="5438160" cy="1599480"/>
          </a:xfrm>
          <a:prstGeom prst="rect">
            <a:avLst/>
          </a:prstGeom>
          <a:ln>
            <a:noFill/>
          </a:ln>
        </p:spPr>
      </p:pic>
      <p:pic>
        <p:nvPicPr>
          <p:cNvPr id="145" name="Picture 8" descr=""/>
          <p:cNvPicPr/>
          <p:nvPr/>
        </p:nvPicPr>
        <p:blipFill>
          <a:blip r:embed="rId3"/>
          <a:stretch/>
        </p:blipFill>
        <p:spPr>
          <a:xfrm>
            <a:off x="6394320" y="4649040"/>
            <a:ext cx="1561320" cy="494640"/>
          </a:xfrm>
          <a:prstGeom prst="rect">
            <a:avLst/>
          </a:prstGeom>
          <a:ln>
            <a:noFill/>
          </a:ln>
        </p:spPr>
      </p:pic>
      <p:pic>
        <p:nvPicPr>
          <p:cNvPr id="146" name="Picture 2" descr=""/>
          <p:cNvPicPr/>
          <p:nvPr/>
        </p:nvPicPr>
        <p:blipFill>
          <a:blip r:embed="rId4"/>
          <a:stretch/>
        </p:blipFill>
        <p:spPr>
          <a:xfrm>
            <a:off x="3954600" y="3311280"/>
            <a:ext cx="1770840" cy="16758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 Perspective</a:t>
            </a:r>
            <a:endParaRPr b="0" lang="en-US" sz="2400" spc="-1" strike="noStrike">
              <a:latin typeface="Arial"/>
            </a:endParaRPr>
          </a:p>
        </p:txBody>
      </p:sp>
      <p:sp>
        <p:nvSpPr>
          <p:cNvPr id="148" name="CustomShape 2"/>
          <p:cNvSpPr/>
          <p:nvPr/>
        </p:nvSpPr>
        <p:spPr>
          <a:xfrm>
            <a:off x="7956720" y="6553080"/>
            <a:ext cx="990000" cy="246240"/>
          </a:xfrm>
          <a:prstGeom prst="rect">
            <a:avLst/>
          </a:prstGeom>
          <a:noFill/>
          <a:ln>
            <a:noFill/>
          </a:ln>
        </p:spPr>
        <p:style>
          <a:lnRef idx="0"/>
          <a:fillRef idx="0"/>
          <a:effectRef idx="0"/>
          <a:fontRef idx="minor"/>
        </p:style>
      </p:sp>
      <p:pic>
        <p:nvPicPr>
          <p:cNvPr id="149" name="Picture 4" descr=""/>
          <p:cNvPicPr/>
          <p:nvPr/>
        </p:nvPicPr>
        <p:blipFill>
          <a:blip r:embed="rId1"/>
          <a:stretch/>
        </p:blipFill>
        <p:spPr>
          <a:xfrm>
            <a:off x="0" y="1459800"/>
            <a:ext cx="9143280" cy="3028320"/>
          </a:xfrm>
          <a:prstGeom prst="rect">
            <a:avLst/>
          </a:prstGeom>
          <a:ln>
            <a:noFill/>
          </a:ln>
        </p:spPr>
      </p:pic>
      <p:sp>
        <p:nvSpPr>
          <p:cNvPr id="150" name="CustomShape 3"/>
          <p:cNvSpPr/>
          <p:nvPr/>
        </p:nvSpPr>
        <p:spPr>
          <a:xfrm>
            <a:off x="306360" y="4861080"/>
            <a:ext cx="6883920" cy="100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000000"/>
                </a:solidFill>
                <a:latin typeface="ArialMT"/>
                <a:ea typeface="DejaVu Sans"/>
              </a:rPr>
              <a:t>• </a:t>
            </a:r>
            <a:r>
              <a:rPr b="0" lang="en-US" sz="2000" spc="-1" strike="noStrike">
                <a:solidFill>
                  <a:srgbClr val="000000"/>
                </a:solidFill>
                <a:latin typeface="Calibri"/>
                <a:ea typeface="DejaVu Sans"/>
              </a:rPr>
              <a:t>Common to draw image plane </a:t>
            </a:r>
            <a:r>
              <a:rPr b="0" i="1" lang="en-US" sz="2000" spc="-1" strike="noStrike">
                <a:solidFill>
                  <a:srgbClr val="000000"/>
                </a:solidFill>
                <a:latin typeface="Calibri-Italic"/>
                <a:ea typeface="DejaVu Sans"/>
              </a:rPr>
              <a:t>infront </a:t>
            </a:r>
            <a:r>
              <a:rPr b="0" lang="en-US" sz="2000" spc="-1" strike="noStrike">
                <a:solidFill>
                  <a:srgbClr val="000000"/>
                </a:solidFill>
                <a:latin typeface="Calibri"/>
                <a:ea typeface="DejaVu Sans"/>
              </a:rPr>
              <a:t>of the focal point</a:t>
            </a:r>
            <a:endParaRPr b="0" lang="en-US" sz="2000" spc="-1" strike="noStrike">
              <a:latin typeface="Arial"/>
            </a:endParaRPr>
          </a:p>
          <a:p>
            <a:pPr>
              <a:lnSpc>
                <a:spcPct val="100000"/>
              </a:lnSpc>
            </a:pPr>
            <a:r>
              <a:rPr b="0" lang="en-US" sz="2000" spc="-1" strike="noStrike">
                <a:solidFill>
                  <a:srgbClr val="000000"/>
                </a:solidFill>
                <a:latin typeface="ArialMT"/>
                <a:ea typeface="DejaVu Sans"/>
              </a:rPr>
              <a:t>• </a:t>
            </a:r>
            <a:r>
              <a:rPr b="0" lang="en-US" sz="2000" spc="-1" strike="noStrike">
                <a:solidFill>
                  <a:srgbClr val="000000"/>
                </a:solidFill>
                <a:latin typeface="Calibri"/>
                <a:ea typeface="DejaVu Sans"/>
              </a:rPr>
              <a:t>Moving the image plane merely scales the image.</a:t>
            </a:r>
            <a:endParaRPr b="0" lang="en-US" sz="2000" spc="-1" strike="noStrike">
              <a:latin typeface="Arial"/>
            </a:endParaRPr>
          </a:p>
        </p:txBody>
      </p:sp>
      <p:pic>
        <p:nvPicPr>
          <p:cNvPr id="151" name="Picture 6" descr=""/>
          <p:cNvPicPr/>
          <p:nvPr/>
        </p:nvPicPr>
        <p:blipFill>
          <a:blip r:embed="rId2"/>
          <a:stretch/>
        </p:blipFill>
        <p:spPr>
          <a:xfrm>
            <a:off x="6680160" y="4682880"/>
            <a:ext cx="1770840" cy="1675800"/>
          </a:xfrm>
          <a:prstGeom prst="rect">
            <a:avLst/>
          </a:prstGeom>
          <a:ln>
            <a:noFill/>
          </a:ln>
        </p:spPr>
      </p:pic>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Today</a:t>
            </a:r>
            <a:endParaRPr b="0" lang="en-US" sz="2400" spc="-1" strike="noStrike">
              <a:latin typeface="Arial"/>
            </a:endParaRPr>
          </a:p>
        </p:txBody>
      </p:sp>
      <p:sp>
        <p:nvSpPr>
          <p:cNvPr id="86" name="CustomShape 2"/>
          <p:cNvSpPr/>
          <p:nvPr/>
        </p:nvSpPr>
        <p:spPr>
          <a:xfrm>
            <a:off x="628560" y="1178280"/>
            <a:ext cx="7886160" cy="49982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bfbfbf"/>
              </a:buClr>
              <a:buFont typeface="Wingdings" charset="2"/>
              <a:buChar char=""/>
            </a:pPr>
            <a:r>
              <a:rPr b="0" lang="en-US" sz="2200" spc="-1" strike="noStrike">
                <a:solidFill>
                  <a:srgbClr val="bfbfbf"/>
                </a:solidFill>
                <a:latin typeface="Arial"/>
              </a:rPr>
              <a:t>Hough Transform</a:t>
            </a:r>
            <a:endParaRPr b="0" lang="en-US" sz="2200" spc="-1" strike="noStrike">
              <a:latin typeface="Arial"/>
            </a:endParaRPr>
          </a:p>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Geometric Camera Models</a:t>
            </a:r>
            <a:endParaRPr b="0" lang="en-US" sz="2200" spc="-1" strike="noStrike">
              <a:latin typeface="Arial"/>
            </a:endParaRPr>
          </a:p>
          <a:p>
            <a:pPr lvl="1" marL="685800" indent="-227880">
              <a:lnSpc>
                <a:spcPct val="90000"/>
              </a:lnSpc>
              <a:spcBef>
                <a:spcPts val="499"/>
              </a:spcBef>
              <a:buClr>
                <a:srgbClr val="000000"/>
              </a:buClr>
              <a:buSzPct val="60000"/>
              <a:buFont typeface="Arial"/>
              <a:buChar char="►"/>
            </a:pPr>
            <a:r>
              <a:rPr b="0" lang="en-US" sz="2000" spc="-1" strike="noStrike">
                <a:solidFill>
                  <a:srgbClr val="000000"/>
                </a:solidFill>
                <a:latin typeface="Arial"/>
              </a:rPr>
              <a:t>Pinhole cameras</a:t>
            </a:r>
            <a:endParaRPr b="0" lang="en-US" sz="20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Cameras &amp; Lenses</a:t>
            </a:r>
            <a:endParaRPr b="0" lang="en-US" sz="20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The geometry of pinhole cameras</a:t>
            </a:r>
            <a:endParaRPr b="0" lang="en-US" sz="20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Projection matrix</a:t>
            </a:r>
            <a:endParaRPr b="0" lang="en-US" sz="18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Intrinsic parameters</a:t>
            </a:r>
            <a:endParaRPr b="0" lang="en-US" sz="18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Extrinsic parameters</a:t>
            </a:r>
            <a:endParaRPr b="0" lang="en-US" sz="1800" spc="-1" strike="noStrike">
              <a:latin typeface="Arial"/>
            </a:endParaRPr>
          </a:p>
          <a:p>
            <a:pPr>
              <a:lnSpc>
                <a:spcPct val="90000"/>
              </a:lnSpc>
              <a:spcBef>
                <a:spcPts val="1001"/>
              </a:spcBef>
            </a:pPr>
            <a:endParaRPr b="0" lang="en-US" sz="1800" spc="-1" strike="noStrike">
              <a:latin typeface="Arial"/>
            </a:endParaRPr>
          </a:p>
        </p:txBody>
      </p:sp>
      <p:sp>
        <p:nvSpPr>
          <p:cNvPr id="87" name="CustomShape 3"/>
          <p:cNvSpPr/>
          <p:nvPr/>
        </p:nvSpPr>
        <p:spPr>
          <a:xfrm>
            <a:off x="7956720" y="6553080"/>
            <a:ext cx="990000" cy="246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 Perspective</a:t>
            </a:r>
            <a:endParaRPr b="0" lang="en-US" sz="2400" spc="-1" strike="noStrike">
              <a:latin typeface="Arial"/>
            </a:endParaRPr>
          </a:p>
        </p:txBody>
      </p:sp>
      <p:sp>
        <p:nvSpPr>
          <p:cNvPr id="153" name="CustomShape 2"/>
          <p:cNvSpPr/>
          <p:nvPr/>
        </p:nvSpPr>
        <p:spPr>
          <a:xfrm>
            <a:off x="7956720" y="6553080"/>
            <a:ext cx="990000" cy="246240"/>
          </a:xfrm>
          <a:prstGeom prst="rect">
            <a:avLst/>
          </a:prstGeom>
          <a:noFill/>
          <a:ln>
            <a:noFill/>
          </a:ln>
        </p:spPr>
        <p:style>
          <a:lnRef idx="0"/>
          <a:fillRef idx="0"/>
          <a:effectRef idx="0"/>
          <a:fontRef idx="minor"/>
        </p:style>
      </p:sp>
      <p:pic>
        <p:nvPicPr>
          <p:cNvPr id="154" name="Picture 4" descr=""/>
          <p:cNvPicPr/>
          <p:nvPr/>
        </p:nvPicPr>
        <p:blipFill>
          <a:blip r:embed="rId1"/>
          <a:stretch/>
        </p:blipFill>
        <p:spPr>
          <a:xfrm>
            <a:off x="457920" y="1136520"/>
            <a:ext cx="8488440" cy="49870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Cameras &amp; Lenses</a:t>
            </a:r>
            <a:endParaRPr b="0" lang="en-US" sz="2400" spc="-1" strike="noStrike">
              <a:latin typeface="Arial"/>
            </a:endParaRPr>
          </a:p>
        </p:txBody>
      </p:sp>
      <p:sp>
        <p:nvSpPr>
          <p:cNvPr id="156" name="CustomShape 2"/>
          <p:cNvSpPr/>
          <p:nvPr/>
        </p:nvSpPr>
        <p:spPr>
          <a:xfrm>
            <a:off x="7956720" y="6553080"/>
            <a:ext cx="990000" cy="246240"/>
          </a:xfrm>
          <a:prstGeom prst="rect">
            <a:avLst/>
          </a:prstGeom>
          <a:noFill/>
          <a:ln>
            <a:noFill/>
          </a:ln>
        </p:spPr>
        <p:style>
          <a:lnRef idx="0"/>
          <a:fillRef idx="0"/>
          <a:effectRef idx="0"/>
          <a:fontRef idx="minor"/>
        </p:style>
      </p:sp>
      <p:pic>
        <p:nvPicPr>
          <p:cNvPr id="157" name="Picture 4" descr=""/>
          <p:cNvPicPr/>
          <p:nvPr/>
        </p:nvPicPr>
        <p:blipFill>
          <a:blip r:embed="rId1"/>
          <a:stretch/>
        </p:blipFill>
        <p:spPr>
          <a:xfrm>
            <a:off x="435600" y="1109880"/>
            <a:ext cx="8510760" cy="5125320"/>
          </a:xfrm>
          <a:prstGeom prst="rect">
            <a:avLst/>
          </a:prstGeom>
          <a:ln>
            <a:noFill/>
          </a:ln>
        </p:spPr>
      </p:pic>
      <p:sp>
        <p:nvSpPr>
          <p:cNvPr id="158" name="CustomShape 3"/>
          <p:cNvSpPr/>
          <p:nvPr/>
        </p:nvSpPr>
        <p:spPr>
          <a:xfrm>
            <a:off x="435600" y="5308920"/>
            <a:ext cx="4801320" cy="85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Today</a:t>
            </a:r>
            <a:endParaRPr b="0" lang="en-US" sz="2400" spc="-1" strike="noStrike">
              <a:latin typeface="Arial"/>
            </a:endParaRPr>
          </a:p>
        </p:txBody>
      </p:sp>
      <p:sp>
        <p:nvSpPr>
          <p:cNvPr id="160" name="CustomShape 2"/>
          <p:cNvSpPr/>
          <p:nvPr/>
        </p:nvSpPr>
        <p:spPr>
          <a:xfrm>
            <a:off x="628560" y="1178280"/>
            <a:ext cx="7886160" cy="49982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bfbfbf"/>
              </a:buClr>
              <a:buFont typeface="Wingdings" charset="2"/>
              <a:buChar char=""/>
            </a:pPr>
            <a:r>
              <a:rPr b="0" lang="en-US" sz="2200" spc="-1" strike="noStrike">
                <a:solidFill>
                  <a:srgbClr val="bfbfbf"/>
                </a:solidFill>
                <a:latin typeface="Arial"/>
              </a:rPr>
              <a:t>Hough Transform</a:t>
            </a:r>
            <a:endParaRPr b="0" lang="en-US" sz="2200" spc="-1" strike="noStrike">
              <a:latin typeface="Arial"/>
            </a:endParaRPr>
          </a:p>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Geometric Camera Models</a:t>
            </a:r>
            <a:endParaRPr b="0" lang="en-US" sz="22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Pinhole cameras</a:t>
            </a:r>
            <a:endParaRPr b="0" lang="en-US" sz="2000" spc="-1" strike="noStrike">
              <a:latin typeface="Arial"/>
            </a:endParaRPr>
          </a:p>
          <a:p>
            <a:pPr lvl="1" marL="685800" indent="-227880">
              <a:lnSpc>
                <a:spcPct val="90000"/>
              </a:lnSpc>
              <a:spcBef>
                <a:spcPts val="499"/>
              </a:spcBef>
              <a:buClr>
                <a:srgbClr val="000000"/>
              </a:buClr>
              <a:buSzPct val="60000"/>
              <a:buFont typeface="Arial"/>
              <a:buChar char="►"/>
            </a:pPr>
            <a:r>
              <a:rPr b="0" lang="en-US" sz="2000" spc="-1" strike="noStrike">
                <a:solidFill>
                  <a:srgbClr val="000000"/>
                </a:solidFill>
                <a:latin typeface="Arial"/>
              </a:rPr>
              <a:t>Cameras &amp; Lenses</a:t>
            </a:r>
            <a:endParaRPr b="0" lang="en-US" sz="20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The geometry of pinhole cameras</a:t>
            </a:r>
            <a:endParaRPr b="0" lang="en-US" sz="20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Projection matrix</a:t>
            </a:r>
            <a:endParaRPr b="0" lang="en-US" sz="18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Intrinsic parameters</a:t>
            </a:r>
            <a:endParaRPr b="0" lang="en-US" sz="1800" spc="-1" strike="noStrike">
              <a:latin typeface="Arial"/>
            </a:endParaRPr>
          </a:p>
          <a:p>
            <a:pPr lvl="2" marL="1143000" indent="-227880">
              <a:lnSpc>
                <a:spcPct val="90000"/>
              </a:lnSpc>
              <a:spcBef>
                <a:spcPts val="499"/>
              </a:spcBef>
              <a:buClr>
                <a:srgbClr val="bfbfbf"/>
              </a:buClr>
              <a:buFont typeface="Calibri"/>
              <a:buChar char="-"/>
            </a:pPr>
            <a:r>
              <a:rPr b="0" lang="en-US" sz="1800" spc="-1" strike="noStrike">
                <a:solidFill>
                  <a:srgbClr val="bfbfbf"/>
                </a:solidFill>
                <a:latin typeface="Arial"/>
              </a:rPr>
              <a:t>Extrinsic parameters</a:t>
            </a:r>
            <a:endParaRPr b="0" lang="en-US" sz="1800" spc="-1" strike="noStrike">
              <a:latin typeface="Arial"/>
            </a:endParaRPr>
          </a:p>
          <a:p>
            <a:pPr>
              <a:lnSpc>
                <a:spcPct val="90000"/>
              </a:lnSpc>
              <a:spcBef>
                <a:spcPts val="1001"/>
              </a:spcBef>
            </a:pPr>
            <a:endParaRPr b="0" lang="en-US" sz="1800" spc="-1" strike="noStrike">
              <a:latin typeface="Arial"/>
            </a:endParaRPr>
          </a:p>
        </p:txBody>
      </p:sp>
      <p:sp>
        <p:nvSpPr>
          <p:cNvPr id="161" name="CustomShape 3"/>
          <p:cNvSpPr/>
          <p:nvPr/>
        </p:nvSpPr>
        <p:spPr>
          <a:xfrm>
            <a:off x="7956720" y="6553080"/>
            <a:ext cx="990000" cy="246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Cameras &amp; Lenses</a:t>
            </a:r>
            <a:endParaRPr b="0" lang="en-US" sz="2400" spc="-1" strike="noStrike">
              <a:latin typeface="Arial"/>
            </a:endParaRPr>
          </a:p>
        </p:txBody>
      </p:sp>
      <p:sp>
        <p:nvSpPr>
          <p:cNvPr id="163" name="CustomShape 2"/>
          <p:cNvSpPr/>
          <p:nvPr/>
        </p:nvSpPr>
        <p:spPr>
          <a:xfrm>
            <a:off x="7956720" y="6553080"/>
            <a:ext cx="990000" cy="246240"/>
          </a:xfrm>
          <a:prstGeom prst="rect">
            <a:avLst/>
          </a:prstGeom>
          <a:noFill/>
          <a:ln>
            <a:noFill/>
          </a:ln>
        </p:spPr>
        <p:style>
          <a:lnRef idx="0"/>
          <a:fillRef idx="0"/>
          <a:effectRef idx="0"/>
          <a:fontRef idx="minor"/>
        </p:style>
      </p:sp>
      <p:pic>
        <p:nvPicPr>
          <p:cNvPr id="164" name="Picture 4" descr=""/>
          <p:cNvPicPr/>
          <p:nvPr/>
        </p:nvPicPr>
        <p:blipFill>
          <a:blip r:embed="rId1"/>
          <a:stretch/>
        </p:blipFill>
        <p:spPr>
          <a:xfrm>
            <a:off x="483120" y="1510200"/>
            <a:ext cx="8569800" cy="41547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Cameras &amp; Lenses</a:t>
            </a:r>
            <a:endParaRPr b="0" lang="en-US" sz="2400" spc="-1" strike="noStrike">
              <a:latin typeface="Arial"/>
            </a:endParaRPr>
          </a:p>
        </p:txBody>
      </p:sp>
      <p:sp>
        <p:nvSpPr>
          <p:cNvPr id="166" name="CustomShape 2"/>
          <p:cNvSpPr/>
          <p:nvPr/>
        </p:nvSpPr>
        <p:spPr>
          <a:xfrm>
            <a:off x="7956720" y="6553080"/>
            <a:ext cx="990000" cy="246240"/>
          </a:xfrm>
          <a:prstGeom prst="rect">
            <a:avLst/>
          </a:prstGeom>
          <a:noFill/>
          <a:ln>
            <a:noFill/>
          </a:ln>
        </p:spPr>
        <p:style>
          <a:lnRef idx="0"/>
          <a:fillRef idx="0"/>
          <a:effectRef idx="0"/>
          <a:fontRef idx="minor"/>
        </p:style>
      </p:sp>
      <p:pic>
        <p:nvPicPr>
          <p:cNvPr id="167" name="Picture 4" descr=""/>
          <p:cNvPicPr/>
          <p:nvPr/>
        </p:nvPicPr>
        <p:blipFill>
          <a:blip r:embed="rId1"/>
          <a:stretch/>
        </p:blipFill>
        <p:spPr>
          <a:xfrm>
            <a:off x="157320" y="1289520"/>
            <a:ext cx="8829000" cy="47044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Cameras &amp; Lenses</a:t>
            </a:r>
            <a:endParaRPr b="0" lang="en-US" sz="2400" spc="-1" strike="noStrike">
              <a:latin typeface="Arial"/>
            </a:endParaRPr>
          </a:p>
        </p:txBody>
      </p:sp>
      <p:sp>
        <p:nvSpPr>
          <p:cNvPr id="169" name="CustomShape 2"/>
          <p:cNvSpPr/>
          <p:nvPr/>
        </p:nvSpPr>
        <p:spPr>
          <a:xfrm>
            <a:off x="7956720" y="6553080"/>
            <a:ext cx="990000" cy="246240"/>
          </a:xfrm>
          <a:prstGeom prst="rect">
            <a:avLst/>
          </a:prstGeom>
          <a:noFill/>
          <a:ln>
            <a:noFill/>
          </a:ln>
        </p:spPr>
        <p:style>
          <a:lnRef idx="0"/>
          <a:fillRef idx="0"/>
          <a:effectRef idx="0"/>
          <a:fontRef idx="minor"/>
        </p:style>
      </p:sp>
      <p:pic>
        <p:nvPicPr>
          <p:cNvPr id="170" name="Picture 4" descr=""/>
          <p:cNvPicPr/>
          <p:nvPr/>
        </p:nvPicPr>
        <p:blipFill>
          <a:blip r:embed="rId1"/>
          <a:stretch/>
        </p:blipFill>
        <p:spPr>
          <a:xfrm>
            <a:off x="342000" y="1473120"/>
            <a:ext cx="8312760" cy="43066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Cameras &amp; Lenses</a:t>
            </a:r>
            <a:endParaRPr b="0" lang="en-US" sz="2400" spc="-1" strike="noStrike">
              <a:latin typeface="Arial"/>
            </a:endParaRPr>
          </a:p>
        </p:txBody>
      </p:sp>
      <p:sp>
        <p:nvSpPr>
          <p:cNvPr id="172" name="CustomShape 2"/>
          <p:cNvSpPr/>
          <p:nvPr/>
        </p:nvSpPr>
        <p:spPr>
          <a:xfrm>
            <a:off x="7956720" y="6553080"/>
            <a:ext cx="990000" cy="246240"/>
          </a:xfrm>
          <a:prstGeom prst="rect">
            <a:avLst/>
          </a:prstGeom>
          <a:noFill/>
          <a:ln>
            <a:noFill/>
          </a:ln>
        </p:spPr>
        <p:style>
          <a:lnRef idx="0"/>
          <a:fillRef idx="0"/>
          <a:effectRef idx="0"/>
          <a:fontRef idx="minor"/>
        </p:style>
      </p:sp>
      <p:pic>
        <p:nvPicPr>
          <p:cNvPr id="173" name="Picture 4" descr=""/>
          <p:cNvPicPr/>
          <p:nvPr/>
        </p:nvPicPr>
        <p:blipFill>
          <a:blip r:embed="rId1"/>
          <a:stretch/>
        </p:blipFill>
        <p:spPr>
          <a:xfrm>
            <a:off x="2670840" y="885240"/>
            <a:ext cx="6472440" cy="3194280"/>
          </a:xfrm>
          <a:prstGeom prst="rect">
            <a:avLst/>
          </a:prstGeom>
          <a:ln>
            <a:noFill/>
          </a:ln>
        </p:spPr>
      </p:pic>
      <p:pic>
        <p:nvPicPr>
          <p:cNvPr id="174" name="Picture 5" descr=""/>
          <p:cNvPicPr/>
          <p:nvPr/>
        </p:nvPicPr>
        <p:blipFill>
          <a:blip r:embed="rId2"/>
          <a:stretch/>
        </p:blipFill>
        <p:spPr>
          <a:xfrm>
            <a:off x="628560" y="1356840"/>
            <a:ext cx="1770840" cy="1675800"/>
          </a:xfrm>
          <a:prstGeom prst="rect">
            <a:avLst/>
          </a:prstGeom>
          <a:ln>
            <a:noFill/>
          </a:ln>
        </p:spPr>
      </p:pic>
      <p:sp>
        <p:nvSpPr>
          <p:cNvPr id="175" name="CustomShape 3"/>
          <p:cNvSpPr/>
          <p:nvPr/>
        </p:nvSpPr>
        <p:spPr>
          <a:xfrm>
            <a:off x="72720" y="3891240"/>
            <a:ext cx="6673680" cy="1687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000000"/>
                </a:solidFill>
                <a:latin typeface="Calibri"/>
                <a:ea typeface="DejaVu Sans"/>
              </a:rPr>
              <a:t>Note that the equations relating the positions of </a:t>
            </a:r>
            <a:r>
              <a:rPr b="0" i="1" lang="en-US" sz="1500" spc="-1" strike="noStrike">
                <a:solidFill>
                  <a:srgbClr val="000000"/>
                </a:solidFill>
                <a:latin typeface="Calibri"/>
                <a:ea typeface="DejaVu Sans"/>
              </a:rPr>
              <a:t>P</a:t>
            </a:r>
            <a:r>
              <a:rPr b="0" lang="en-US" sz="1500" spc="-1" strike="noStrike">
                <a:solidFill>
                  <a:srgbClr val="000000"/>
                </a:solidFill>
                <a:latin typeface="Calibri"/>
                <a:ea typeface="DejaVu Sans"/>
              </a:rPr>
              <a:t> and </a:t>
            </a:r>
            <a:r>
              <a:rPr b="0" i="1" lang="en-US" sz="1500" spc="-1" strike="noStrike">
                <a:solidFill>
                  <a:srgbClr val="000000"/>
                </a:solidFill>
                <a:latin typeface="Calibri"/>
                <a:ea typeface="DejaVu Sans"/>
              </a:rPr>
              <a:t>p </a:t>
            </a:r>
            <a:r>
              <a:rPr b="0" lang="en-US" sz="1500" spc="-1" strike="noStrike">
                <a:solidFill>
                  <a:srgbClr val="000000"/>
                </a:solidFill>
                <a:latin typeface="Calibri"/>
                <a:ea typeface="DejaVu Sans"/>
              </a:rPr>
              <a:t>are exactly the same as under </a:t>
            </a:r>
            <a:r>
              <a:rPr b="0" lang="en-US" sz="1500" spc="-1" strike="noStrike">
                <a:solidFill>
                  <a:srgbClr val="0070c0"/>
                </a:solidFill>
                <a:latin typeface="Calibri"/>
                <a:ea typeface="DejaVu Sans"/>
              </a:rPr>
              <a:t>pinhole perspective projection </a:t>
            </a:r>
            <a:r>
              <a:rPr b="0" lang="en-US" sz="1500" spc="-1" strike="noStrike">
                <a:solidFill>
                  <a:srgbClr val="000000"/>
                </a:solidFill>
                <a:latin typeface="Calibri"/>
                <a:ea typeface="DejaVu Sans"/>
              </a:rPr>
              <a:t>if we take </a:t>
            </a:r>
            <a:r>
              <a:rPr b="0" i="1" lang="en-US" sz="1500" spc="-1" strike="noStrike">
                <a:solidFill>
                  <a:srgbClr val="000000"/>
                </a:solidFill>
                <a:latin typeface="Calibri"/>
                <a:ea typeface="DejaVu Sans"/>
              </a:rPr>
              <a:t>d</a:t>
            </a:r>
            <a:r>
              <a:rPr b="0" lang="en-US" sz="1500" spc="-1" strike="noStrike">
                <a:solidFill>
                  <a:srgbClr val="000000"/>
                </a:solidFill>
                <a:latin typeface="Calibri"/>
                <a:ea typeface="DejaVu Sans"/>
              </a:rPr>
              <a:t> = </a:t>
            </a:r>
            <a:r>
              <a:rPr b="0" i="1" lang="en-US" sz="1500" spc="-1" strike="noStrike">
                <a:solidFill>
                  <a:srgbClr val="000000"/>
                </a:solidFill>
                <a:latin typeface="Calibri"/>
                <a:ea typeface="DejaVu Sans"/>
              </a:rPr>
              <a:t>z</a:t>
            </a:r>
            <a:r>
              <a:rPr b="0" lang="en-US" sz="1500" spc="-1" strike="noStrike">
                <a:solidFill>
                  <a:srgbClr val="000000"/>
                </a:solidFill>
                <a:latin typeface="Calibri"/>
                <a:ea typeface="DejaVu Sans"/>
              </a:rPr>
              <a:t> since </a:t>
            </a:r>
            <a:r>
              <a:rPr b="0" i="1" lang="en-US" sz="1500" spc="-1" strike="noStrike">
                <a:solidFill>
                  <a:srgbClr val="000000"/>
                </a:solidFill>
                <a:latin typeface="Calibri"/>
                <a:ea typeface="DejaVu Sans"/>
              </a:rPr>
              <a:t>P</a:t>
            </a:r>
            <a:r>
              <a:rPr b="0" lang="en-US" sz="1500" spc="-1" strike="noStrike">
                <a:solidFill>
                  <a:srgbClr val="000000"/>
                </a:solidFill>
                <a:latin typeface="Calibri"/>
                <a:ea typeface="DejaVu Sans"/>
              </a:rPr>
              <a:t> and </a:t>
            </a:r>
            <a:r>
              <a:rPr b="0" i="1" lang="en-US" sz="1500" spc="-1" strike="noStrike">
                <a:solidFill>
                  <a:srgbClr val="000000"/>
                </a:solidFill>
                <a:latin typeface="Calibri"/>
                <a:ea typeface="DejaVu Sans"/>
              </a:rPr>
              <a:t>p</a:t>
            </a:r>
            <a:r>
              <a:rPr b="0" lang="en-US" sz="1500" spc="-1" strike="noStrike">
                <a:solidFill>
                  <a:srgbClr val="000000"/>
                </a:solidFill>
                <a:latin typeface="Calibri"/>
                <a:ea typeface="DejaVu Sans"/>
              </a:rPr>
              <a:t> lie on a ray passing through the center of the lens</a:t>
            </a:r>
            <a:endParaRPr b="0" lang="en-US" sz="1500" spc="-1" strike="noStrike">
              <a:latin typeface="Arial"/>
            </a:endParaRPr>
          </a:p>
          <a:p>
            <a:pPr marL="285840" indent="-285120">
              <a:lnSpc>
                <a:spcPct val="100000"/>
              </a:lnSpc>
              <a:buClr>
                <a:srgbClr val="000000"/>
              </a:buClr>
              <a:buFont typeface="Arial"/>
              <a:buChar char="•"/>
            </a:pPr>
            <a:r>
              <a:rPr b="0" lang="en-US" sz="1500" spc="-1" strike="noStrike">
                <a:solidFill>
                  <a:srgbClr val="000000"/>
                </a:solidFill>
                <a:latin typeface="Calibri"/>
                <a:ea typeface="DejaVu Sans"/>
              </a:rPr>
              <a:t>However the points located at a distance −</a:t>
            </a:r>
            <a:r>
              <a:rPr b="0" i="1" lang="en-US" sz="1500" spc="-1" strike="noStrike">
                <a:solidFill>
                  <a:srgbClr val="000000"/>
                </a:solidFill>
                <a:latin typeface="Calibri"/>
                <a:ea typeface="DejaVu Sans"/>
              </a:rPr>
              <a:t>Z </a:t>
            </a:r>
            <a:r>
              <a:rPr b="0" lang="en-US" sz="1500" spc="-1" strike="noStrike">
                <a:solidFill>
                  <a:srgbClr val="000000"/>
                </a:solidFill>
                <a:latin typeface="Calibri"/>
                <a:ea typeface="DejaVu Sans"/>
              </a:rPr>
              <a:t>from </a:t>
            </a:r>
            <a:r>
              <a:rPr b="0" i="1" lang="en-US" sz="1500" spc="-1" strike="noStrike">
                <a:solidFill>
                  <a:srgbClr val="000000"/>
                </a:solidFill>
                <a:latin typeface="Calibri"/>
                <a:ea typeface="DejaVu Sans"/>
              </a:rPr>
              <a:t>O</a:t>
            </a:r>
            <a:r>
              <a:rPr b="0" lang="en-US" sz="1500" spc="-1" strike="noStrike">
                <a:solidFill>
                  <a:srgbClr val="000000"/>
                </a:solidFill>
                <a:latin typeface="Calibri"/>
                <a:ea typeface="DejaVu Sans"/>
              </a:rPr>
              <a:t> will be in sharp focus only when the image plane is located at a distance </a:t>
            </a:r>
            <a:r>
              <a:rPr b="0" i="1" lang="en-US" sz="1500" spc="-1" strike="noStrike">
                <a:solidFill>
                  <a:srgbClr val="000000"/>
                </a:solidFill>
                <a:latin typeface="Calibri"/>
                <a:ea typeface="DejaVu Sans"/>
              </a:rPr>
              <a:t>z</a:t>
            </a:r>
            <a:r>
              <a:rPr b="0" lang="en-US" sz="1500" spc="-1" strike="noStrike">
                <a:solidFill>
                  <a:srgbClr val="000000"/>
                </a:solidFill>
                <a:latin typeface="Calibri"/>
                <a:ea typeface="DejaVu Sans"/>
              </a:rPr>
              <a:t> from </a:t>
            </a:r>
            <a:r>
              <a:rPr b="0" i="1" lang="en-US" sz="1500" spc="-1" strike="noStrike">
                <a:solidFill>
                  <a:srgbClr val="000000"/>
                </a:solidFill>
                <a:latin typeface="Calibri"/>
                <a:ea typeface="DejaVu Sans"/>
              </a:rPr>
              <a:t>O</a:t>
            </a:r>
            <a:r>
              <a:rPr b="0" lang="en-US" sz="1500" spc="-1" strike="noStrike">
                <a:solidFill>
                  <a:srgbClr val="000000"/>
                </a:solidFill>
                <a:latin typeface="Calibri"/>
                <a:ea typeface="DejaVu Sans"/>
              </a:rPr>
              <a:t> on the other side of the lens that satisfies the </a:t>
            </a:r>
            <a:r>
              <a:rPr b="0" lang="en-US" sz="1500" spc="-1" strike="noStrike">
                <a:solidFill>
                  <a:srgbClr val="0070c0"/>
                </a:solidFill>
                <a:latin typeface="Calibri"/>
                <a:ea typeface="DejaVu Sans"/>
              </a:rPr>
              <a:t>thin lens equation:</a:t>
            </a:r>
            <a:endParaRPr b="0" lang="en-US" sz="1500" spc="-1" strike="noStrike">
              <a:latin typeface="Arial"/>
            </a:endParaRPr>
          </a:p>
        </p:txBody>
      </p:sp>
      <p:pic>
        <p:nvPicPr>
          <p:cNvPr id="176" name="Picture 7" descr=""/>
          <p:cNvPicPr/>
          <p:nvPr/>
        </p:nvPicPr>
        <p:blipFill>
          <a:blip r:embed="rId3"/>
          <a:stretch/>
        </p:blipFill>
        <p:spPr>
          <a:xfrm>
            <a:off x="2059560" y="5607000"/>
            <a:ext cx="1637640" cy="885240"/>
          </a:xfrm>
          <a:prstGeom prst="rect">
            <a:avLst/>
          </a:prstGeom>
          <a:ln>
            <a:noFill/>
          </a:ln>
        </p:spPr>
      </p:pic>
      <p:pic>
        <p:nvPicPr>
          <p:cNvPr id="177" name="Picture 8" descr=""/>
          <p:cNvPicPr/>
          <p:nvPr/>
        </p:nvPicPr>
        <p:blipFill>
          <a:blip r:embed="rId4"/>
          <a:stretch/>
        </p:blipFill>
        <p:spPr>
          <a:xfrm>
            <a:off x="7004160" y="4710960"/>
            <a:ext cx="1447200" cy="456480"/>
          </a:xfrm>
          <a:prstGeom prst="rect">
            <a:avLst/>
          </a:prstGeom>
          <a:ln>
            <a:noFill/>
          </a:ln>
        </p:spPr>
      </p:pic>
      <p:sp>
        <p:nvSpPr>
          <p:cNvPr id="178" name="CustomShape 4"/>
          <p:cNvSpPr/>
          <p:nvPr/>
        </p:nvSpPr>
        <p:spPr>
          <a:xfrm>
            <a:off x="4388040" y="5630040"/>
            <a:ext cx="4755240" cy="728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Calibri"/>
                <a:ea typeface="DejaVu Sans"/>
              </a:rPr>
              <a:t>where</a:t>
            </a:r>
            <a:r>
              <a:rPr b="0" i="1" lang="en-US" sz="1400" spc="-1" strike="noStrike">
                <a:solidFill>
                  <a:srgbClr val="000000"/>
                </a:solidFill>
                <a:latin typeface="Calibri"/>
                <a:ea typeface="DejaVu Sans"/>
              </a:rPr>
              <a:t> f </a:t>
            </a:r>
            <a:r>
              <a:rPr b="0" lang="en-US" sz="1400" spc="-1" strike="noStrike">
                <a:solidFill>
                  <a:srgbClr val="000000"/>
                </a:solidFill>
                <a:latin typeface="Calibri"/>
                <a:ea typeface="DejaVu Sans"/>
              </a:rPr>
              <a:t>is the focal length of the lens</a:t>
            </a:r>
            <a:endParaRPr b="0" lang="en-US" sz="1400" spc="-1" strike="noStrike">
              <a:latin typeface="Arial"/>
            </a:endParaRPr>
          </a:p>
          <a:p>
            <a:pPr>
              <a:lnSpc>
                <a:spcPct val="100000"/>
              </a:lnSpc>
            </a:pPr>
            <a:r>
              <a:rPr b="0" i="1" lang="en-US" sz="1400" spc="-1" strike="noStrike">
                <a:solidFill>
                  <a:srgbClr val="000000"/>
                </a:solidFill>
                <a:latin typeface="Calibri"/>
                <a:ea typeface="DejaVu Sans"/>
              </a:rPr>
              <a:t>           </a:t>
            </a:r>
            <a:r>
              <a:rPr b="0" i="1" lang="en-US" sz="1400" spc="-1" strike="noStrike">
                <a:solidFill>
                  <a:srgbClr val="000000"/>
                </a:solidFill>
                <a:latin typeface="Calibri"/>
                <a:ea typeface="DejaVu Sans"/>
              </a:rPr>
              <a:t>R</a:t>
            </a:r>
            <a:r>
              <a:rPr b="0" lang="en-US" sz="1400" spc="-1" strike="noStrike">
                <a:solidFill>
                  <a:srgbClr val="000000"/>
                </a:solidFill>
                <a:latin typeface="Calibri"/>
                <a:ea typeface="DejaVu Sans"/>
              </a:rPr>
              <a:t> is radius of spherical surfaces of the lens </a:t>
            </a:r>
            <a:endParaRPr b="0" lang="en-US" sz="1400" spc="-1" strike="noStrike">
              <a:latin typeface="Arial"/>
            </a:endParaRPr>
          </a:p>
          <a:p>
            <a:pPr>
              <a:lnSpc>
                <a:spcPct val="100000"/>
              </a:lnSpc>
            </a:pPr>
            <a:r>
              <a:rPr b="0" i="1" lang="en-US" sz="1400" spc="-1" strike="noStrike">
                <a:solidFill>
                  <a:srgbClr val="000000"/>
                </a:solidFill>
                <a:latin typeface="Calibri"/>
                <a:ea typeface="DejaVu Sans"/>
              </a:rPr>
              <a:t>           </a:t>
            </a:r>
            <a:r>
              <a:rPr b="0" i="1" lang="en-US" sz="1400" spc="-1" strike="noStrike">
                <a:solidFill>
                  <a:srgbClr val="000000"/>
                </a:solidFill>
                <a:latin typeface="Calibri"/>
                <a:ea typeface="DejaVu Sans"/>
              </a:rPr>
              <a:t>n</a:t>
            </a:r>
            <a:r>
              <a:rPr b="0" lang="en-US" sz="1400" spc="-1" strike="noStrike">
                <a:solidFill>
                  <a:srgbClr val="000000"/>
                </a:solidFill>
                <a:latin typeface="Calibri"/>
                <a:ea typeface="DejaVu Sans"/>
              </a:rPr>
              <a:t> is the index of refraction of the lens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Issues with lenses: Chromatic Aberration</a:t>
            </a:r>
            <a:endParaRPr b="0" lang="en-US" sz="2400" spc="-1" strike="noStrike">
              <a:latin typeface="Arial"/>
            </a:endParaRPr>
          </a:p>
        </p:txBody>
      </p:sp>
      <p:sp>
        <p:nvSpPr>
          <p:cNvPr id="180" name="CustomShape 2"/>
          <p:cNvSpPr/>
          <p:nvPr/>
        </p:nvSpPr>
        <p:spPr>
          <a:xfrm>
            <a:off x="7956720" y="6553080"/>
            <a:ext cx="990000" cy="246240"/>
          </a:xfrm>
          <a:prstGeom prst="rect">
            <a:avLst/>
          </a:prstGeom>
          <a:noFill/>
          <a:ln>
            <a:noFill/>
          </a:ln>
        </p:spPr>
        <p:style>
          <a:lnRef idx="0"/>
          <a:fillRef idx="0"/>
          <a:effectRef idx="0"/>
          <a:fontRef idx="minor"/>
        </p:style>
      </p:sp>
      <p:pic>
        <p:nvPicPr>
          <p:cNvPr id="181" name="Picture 4" descr=""/>
          <p:cNvPicPr/>
          <p:nvPr/>
        </p:nvPicPr>
        <p:blipFill>
          <a:blip r:embed="rId1"/>
          <a:stretch/>
        </p:blipFill>
        <p:spPr>
          <a:xfrm>
            <a:off x="79920" y="1258200"/>
            <a:ext cx="7305840" cy="4696200"/>
          </a:xfrm>
          <a:prstGeom prst="rect">
            <a:avLst/>
          </a:prstGeom>
          <a:ln>
            <a:noFill/>
          </a:ln>
        </p:spPr>
      </p:pic>
      <p:sp>
        <p:nvSpPr>
          <p:cNvPr id="182" name="CustomShape 3"/>
          <p:cNvSpPr/>
          <p:nvPr/>
        </p:nvSpPr>
        <p:spPr>
          <a:xfrm>
            <a:off x="6161040" y="1577880"/>
            <a:ext cx="3159720" cy="1915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500" spc="-1" strike="noStrike">
                <a:solidFill>
                  <a:srgbClr val="000000"/>
                </a:solidFill>
                <a:latin typeface="Calibri"/>
                <a:ea typeface="DejaVu Sans"/>
              </a:rPr>
              <a:t>The index of refraction of a transparent medium depends on wavelength, and it follows from the thin lens equation that the focal length depends on wavelength as well. This causes the phenomenon of chromatic aberration:</a:t>
            </a:r>
            <a:endParaRPr b="0" lang="en-US" sz="1500" spc="-1" strike="noStrike">
              <a:latin typeface="Arial"/>
            </a:endParaRPr>
          </a:p>
        </p:txBody>
      </p:sp>
      <p:sp>
        <p:nvSpPr>
          <p:cNvPr id="183" name="CustomShape 4"/>
          <p:cNvSpPr/>
          <p:nvPr/>
        </p:nvSpPr>
        <p:spPr>
          <a:xfrm>
            <a:off x="6924600" y="3883320"/>
            <a:ext cx="2218680" cy="2418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Calibri"/>
                <a:ea typeface="DejaVu Sans"/>
              </a:rPr>
              <a:t>I</a:t>
            </a:r>
            <a:r>
              <a:rPr b="0" lang="en-US" sz="1500" spc="-1" strike="noStrike">
                <a:solidFill>
                  <a:srgbClr val="000000"/>
                </a:solidFill>
                <a:latin typeface="Calibri"/>
                <a:ea typeface="DejaVu Sans"/>
              </a:rPr>
              <a:t>.e., the refracted rays corresponding to different wavelengths will intersect the optical axis at different points and form different circles of confusion in the same image plane</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Issues with lenses: Spherical aberration</a:t>
            </a:r>
            <a:endParaRPr b="0" lang="en-US" sz="2400" spc="-1" strike="noStrike">
              <a:latin typeface="Arial"/>
            </a:endParaRPr>
          </a:p>
        </p:txBody>
      </p:sp>
      <p:sp>
        <p:nvSpPr>
          <p:cNvPr id="185" name="CustomShape 2"/>
          <p:cNvSpPr/>
          <p:nvPr/>
        </p:nvSpPr>
        <p:spPr>
          <a:xfrm>
            <a:off x="7956720" y="6553080"/>
            <a:ext cx="990000" cy="246240"/>
          </a:xfrm>
          <a:prstGeom prst="rect">
            <a:avLst/>
          </a:prstGeom>
          <a:noFill/>
          <a:ln>
            <a:noFill/>
          </a:ln>
        </p:spPr>
        <p:style>
          <a:lnRef idx="0"/>
          <a:fillRef idx="0"/>
          <a:effectRef idx="0"/>
          <a:fontRef idx="minor"/>
        </p:style>
      </p:sp>
      <p:pic>
        <p:nvPicPr>
          <p:cNvPr id="186" name="Picture 4" descr=""/>
          <p:cNvPicPr/>
          <p:nvPr/>
        </p:nvPicPr>
        <p:blipFill>
          <a:blip r:embed="rId1"/>
          <a:stretch/>
        </p:blipFill>
        <p:spPr>
          <a:xfrm>
            <a:off x="986040" y="1243440"/>
            <a:ext cx="7295400" cy="3447360"/>
          </a:xfrm>
          <a:prstGeom prst="rect">
            <a:avLst/>
          </a:prstGeom>
          <a:ln>
            <a:noFill/>
          </a:ln>
        </p:spPr>
      </p:pic>
      <p:sp>
        <p:nvSpPr>
          <p:cNvPr id="187" name="CustomShape 3"/>
          <p:cNvSpPr/>
          <p:nvPr/>
        </p:nvSpPr>
        <p:spPr>
          <a:xfrm>
            <a:off x="1730880" y="4815720"/>
            <a:ext cx="5450760" cy="36432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1800" spc="-1" strike="noStrike">
                <a:solidFill>
                  <a:srgbClr val="000000"/>
                </a:solidFill>
                <a:latin typeface="Calibri"/>
                <a:ea typeface="DejaVu Sans"/>
              </a:rPr>
              <a:t>Rays farther from the optical axis focus closer</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Issues with lenses: Radial Distortion</a:t>
            </a:r>
            <a:endParaRPr b="0" lang="en-US" sz="2400" spc="-1" strike="noStrike">
              <a:latin typeface="Arial"/>
            </a:endParaRPr>
          </a:p>
        </p:txBody>
      </p:sp>
      <p:sp>
        <p:nvSpPr>
          <p:cNvPr id="189" name="CustomShape 2"/>
          <p:cNvSpPr/>
          <p:nvPr/>
        </p:nvSpPr>
        <p:spPr>
          <a:xfrm>
            <a:off x="7956720" y="6553080"/>
            <a:ext cx="990000" cy="246240"/>
          </a:xfrm>
          <a:prstGeom prst="rect">
            <a:avLst/>
          </a:prstGeom>
          <a:noFill/>
          <a:ln>
            <a:noFill/>
          </a:ln>
        </p:spPr>
        <p:style>
          <a:lnRef idx="0"/>
          <a:fillRef idx="0"/>
          <a:effectRef idx="0"/>
          <a:fontRef idx="minor"/>
        </p:style>
      </p:sp>
      <p:pic>
        <p:nvPicPr>
          <p:cNvPr id="190" name="Picture 4" descr=""/>
          <p:cNvPicPr/>
          <p:nvPr/>
        </p:nvPicPr>
        <p:blipFill>
          <a:blip r:embed="rId1"/>
          <a:stretch/>
        </p:blipFill>
        <p:spPr>
          <a:xfrm>
            <a:off x="470520" y="1179720"/>
            <a:ext cx="7886160" cy="486504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 and World Geometry</a:t>
            </a:r>
            <a:endParaRPr b="0" lang="en-US" sz="2400" spc="-1" strike="noStrike">
              <a:latin typeface="Arial"/>
            </a:endParaRPr>
          </a:p>
        </p:txBody>
      </p:sp>
      <p:sp>
        <p:nvSpPr>
          <p:cNvPr id="89" name="CustomShape 2"/>
          <p:cNvSpPr/>
          <p:nvPr/>
        </p:nvSpPr>
        <p:spPr>
          <a:xfrm>
            <a:off x="7956720" y="6553080"/>
            <a:ext cx="990000" cy="246240"/>
          </a:xfrm>
          <a:prstGeom prst="rect">
            <a:avLst/>
          </a:prstGeom>
          <a:noFill/>
          <a:ln>
            <a:noFill/>
          </a:ln>
        </p:spPr>
        <p:style>
          <a:lnRef idx="0"/>
          <a:fillRef idx="0"/>
          <a:effectRef idx="0"/>
          <a:fontRef idx="minor"/>
        </p:style>
      </p:sp>
      <p:pic>
        <p:nvPicPr>
          <p:cNvPr id="90" name="Picture 4" descr=""/>
          <p:cNvPicPr/>
          <p:nvPr/>
        </p:nvPicPr>
        <p:blipFill>
          <a:blip r:embed="rId1"/>
          <a:stretch/>
        </p:blipFill>
        <p:spPr>
          <a:xfrm>
            <a:off x="628560" y="916920"/>
            <a:ext cx="7885800" cy="549180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Today</a:t>
            </a:r>
            <a:endParaRPr b="0" lang="en-US" sz="2400" spc="-1" strike="noStrike">
              <a:latin typeface="Arial"/>
            </a:endParaRPr>
          </a:p>
        </p:txBody>
      </p:sp>
      <p:sp>
        <p:nvSpPr>
          <p:cNvPr id="192" name="CustomShape 2"/>
          <p:cNvSpPr/>
          <p:nvPr/>
        </p:nvSpPr>
        <p:spPr>
          <a:xfrm>
            <a:off x="628560" y="1178280"/>
            <a:ext cx="7886160" cy="49982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bfbfbf"/>
              </a:buClr>
              <a:buFont typeface="Wingdings" charset="2"/>
              <a:buChar char=""/>
            </a:pPr>
            <a:r>
              <a:rPr b="0" lang="en-US" sz="2200" spc="-1" strike="noStrike">
                <a:solidFill>
                  <a:srgbClr val="bfbfbf"/>
                </a:solidFill>
                <a:latin typeface="Arial"/>
              </a:rPr>
              <a:t>Hough Transform</a:t>
            </a:r>
            <a:endParaRPr b="0" lang="en-US" sz="2200" spc="-1" strike="noStrike">
              <a:latin typeface="Arial"/>
            </a:endParaRPr>
          </a:p>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Geometric Camera Models</a:t>
            </a:r>
            <a:endParaRPr b="0" lang="en-US" sz="22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Pinhole cameras</a:t>
            </a:r>
            <a:endParaRPr b="0" lang="en-US" sz="2000" spc="-1" strike="noStrike">
              <a:latin typeface="Arial"/>
            </a:endParaRPr>
          </a:p>
          <a:p>
            <a:pPr lvl="1" marL="685800" indent="-227880">
              <a:lnSpc>
                <a:spcPct val="90000"/>
              </a:lnSpc>
              <a:spcBef>
                <a:spcPts val="499"/>
              </a:spcBef>
              <a:buClr>
                <a:srgbClr val="bfbfbf"/>
              </a:buClr>
              <a:buSzPct val="60000"/>
              <a:buFont typeface="Arial"/>
              <a:buChar char="►"/>
            </a:pPr>
            <a:r>
              <a:rPr b="0" lang="en-US" sz="2000" spc="-1" strike="noStrike">
                <a:solidFill>
                  <a:srgbClr val="bfbfbf"/>
                </a:solidFill>
                <a:latin typeface="Arial"/>
              </a:rPr>
              <a:t>Cameras &amp; Lenses</a:t>
            </a:r>
            <a:endParaRPr b="0" lang="en-US" sz="2000" spc="-1" strike="noStrike">
              <a:latin typeface="Arial"/>
            </a:endParaRPr>
          </a:p>
          <a:p>
            <a:pPr lvl="1" marL="685800" indent="-227880">
              <a:lnSpc>
                <a:spcPct val="90000"/>
              </a:lnSpc>
              <a:spcBef>
                <a:spcPts val="499"/>
              </a:spcBef>
              <a:buClr>
                <a:srgbClr val="000000"/>
              </a:buClr>
              <a:buSzPct val="60000"/>
              <a:buFont typeface="Arial"/>
              <a:buChar char="►"/>
            </a:pPr>
            <a:r>
              <a:rPr b="0" lang="en-US" sz="2000" spc="-1" strike="noStrike">
                <a:solidFill>
                  <a:srgbClr val="000000"/>
                </a:solidFill>
                <a:latin typeface="Arial"/>
              </a:rPr>
              <a:t>The geometry of pinhole cameras</a:t>
            </a:r>
            <a:endParaRPr b="0" lang="en-US" sz="2000" spc="-1" strike="noStrike">
              <a:latin typeface="Arial"/>
            </a:endParaRPr>
          </a:p>
          <a:p>
            <a:pPr lvl="2" marL="1143000" indent="-227880">
              <a:lnSpc>
                <a:spcPct val="90000"/>
              </a:lnSpc>
              <a:spcBef>
                <a:spcPts val="499"/>
              </a:spcBef>
              <a:buClr>
                <a:srgbClr val="000000"/>
              </a:buClr>
              <a:buFont typeface="Calibri"/>
              <a:buChar char="-"/>
            </a:pPr>
            <a:r>
              <a:rPr b="0" lang="en-US" sz="1800" spc="-1" strike="noStrike">
                <a:solidFill>
                  <a:srgbClr val="000000"/>
                </a:solidFill>
                <a:latin typeface="Arial"/>
              </a:rPr>
              <a:t>Projection matrix</a:t>
            </a:r>
            <a:endParaRPr b="0" lang="en-US" sz="1800" spc="-1" strike="noStrike">
              <a:latin typeface="Arial"/>
            </a:endParaRPr>
          </a:p>
          <a:p>
            <a:pPr lvl="2" marL="1143000" indent="-227880">
              <a:lnSpc>
                <a:spcPct val="90000"/>
              </a:lnSpc>
              <a:spcBef>
                <a:spcPts val="499"/>
              </a:spcBef>
              <a:buClr>
                <a:srgbClr val="000000"/>
              </a:buClr>
              <a:buFont typeface="Calibri"/>
              <a:buChar char="-"/>
            </a:pPr>
            <a:r>
              <a:rPr b="0" lang="en-US" sz="1800" spc="-1" strike="noStrike">
                <a:solidFill>
                  <a:srgbClr val="000000"/>
                </a:solidFill>
                <a:latin typeface="Arial"/>
              </a:rPr>
              <a:t>Intrinsic parameters</a:t>
            </a:r>
            <a:endParaRPr b="0" lang="en-US" sz="1800" spc="-1" strike="noStrike">
              <a:latin typeface="Arial"/>
            </a:endParaRPr>
          </a:p>
          <a:p>
            <a:pPr lvl="2" marL="1143000" indent="-227880">
              <a:lnSpc>
                <a:spcPct val="90000"/>
              </a:lnSpc>
              <a:spcBef>
                <a:spcPts val="499"/>
              </a:spcBef>
              <a:buClr>
                <a:srgbClr val="000000"/>
              </a:buClr>
              <a:buFont typeface="Calibri"/>
              <a:buChar char="-"/>
            </a:pPr>
            <a:r>
              <a:rPr b="0" lang="en-US" sz="1800" spc="-1" strike="noStrike">
                <a:solidFill>
                  <a:srgbClr val="000000"/>
                </a:solidFill>
                <a:latin typeface="Arial"/>
              </a:rPr>
              <a:t>Extrinsic parameters</a:t>
            </a:r>
            <a:endParaRPr b="0" lang="en-US" sz="1800" spc="-1" strike="noStrike">
              <a:latin typeface="Arial"/>
            </a:endParaRPr>
          </a:p>
          <a:p>
            <a:pPr>
              <a:lnSpc>
                <a:spcPct val="90000"/>
              </a:lnSpc>
              <a:spcBef>
                <a:spcPts val="1001"/>
              </a:spcBef>
            </a:pPr>
            <a:endParaRPr b="0" lang="en-US" sz="1800" spc="-1" strike="noStrike">
              <a:latin typeface="Arial"/>
            </a:endParaRPr>
          </a:p>
        </p:txBody>
      </p:sp>
      <p:sp>
        <p:nvSpPr>
          <p:cNvPr id="193" name="CustomShape 3"/>
          <p:cNvSpPr/>
          <p:nvPr/>
        </p:nvSpPr>
        <p:spPr>
          <a:xfrm>
            <a:off x="7956720" y="6553080"/>
            <a:ext cx="990000" cy="246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Relating real-world point to a point on a camera</a:t>
            </a:r>
            <a:endParaRPr b="0" lang="en-US" sz="2400" spc="-1" strike="noStrike">
              <a:latin typeface="Arial"/>
            </a:endParaRPr>
          </a:p>
        </p:txBody>
      </p:sp>
      <p:sp>
        <p:nvSpPr>
          <p:cNvPr id="195" name="CustomShape 2"/>
          <p:cNvSpPr/>
          <p:nvPr/>
        </p:nvSpPr>
        <p:spPr>
          <a:xfrm>
            <a:off x="7956720" y="6553080"/>
            <a:ext cx="990000" cy="246240"/>
          </a:xfrm>
          <a:prstGeom prst="rect">
            <a:avLst/>
          </a:prstGeom>
          <a:noFill/>
          <a:ln>
            <a:noFill/>
          </a:ln>
        </p:spPr>
        <p:style>
          <a:lnRef idx="0"/>
          <a:fillRef idx="0"/>
          <a:effectRef idx="0"/>
          <a:fontRef idx="minor"/>
        </p:style>
      </p:sp>
      <p:pic>
        <p:nvPicPr>
          <p:cNvPr id="196" name="Picture 4" descr=""/>
          <p:cNvPicPr/>
          <p:nvPr/>
        </p:nvPicPr>
        <p:blipFill>
          <a:blip r:embed="rId1"/>
          <a:stretch/>
        </p:blipFill>
        <p:spPr>
          <a:xfrm>
            <a:off x="381600" y="1097280"/>
            <a:ext cx="8379720" cy="5188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Relating real-world point to a point on a camera</a:t>
            </a:r>
            <a:endParaRPr b="0" lang="en-US" sz="2400" spc="-1" strike="noStrike">
              <a:latin typeface="Arial"/>
            </a:endParaRPr>
          </a:p>
        </p:txBody>
      </p:sp>
      <p:sp>
        <p:nvSpPr>
          <p:cNvPr id="198" name="CustomShape 2"/>
          <p:cNvSpPr/>
          <p:nvPr/>
        </p:nvSpPr>
        <p:spPr>
          <a:xfrm>
            <a:off x="7956720" y="6553080"/>
            <a:ext cx="990000" cy="246240"/>
          </a:xfrm>
          <a:prstGeom prst="rect">
            <a:avLst/>
          </a:prstGeom>
          <a:noFill/>
          <a:ln>
            <a:noFill/>
          </a:ln>
        </p:spPr>
        <p:style>
          <a:lnRef idx="0"/>
          <a:fillRef idx="0"/>
          <a:effectRef idx="0"/>
          <a:fontRef idx="minor"/>
        </p:style>
      </p:sp>
      <p:pic>
        <p:nvPicPr>
          <p:cNvPr id="199" name="Picture 2" descr=""/>
          <p:cNvPicPr/>
          <p:nvPr/>
        </p:nvPicPr>
        <p:blipFill>
          <a:blip r:embed="rId1"/>
          <a:stretch/>
        </p:blipFill>
        <p:spPr>
          <a:xfrm>
            <a:off x="761760" y="1405440"/>
            <a:ext cx="5221080" cy="1364040"/>
          </a:xfrm>
          <a:prstGeom prst="rect">
            <a:avLst/>
          </a:prstGeom>
          <a:ln>
            <a:noFill/>
          </a:ln>
        </p:spPr>
      </p:pic>
      <p:pic>
        <p:nvPicPr>
          <p:cNvPr id="200" name="Picture 5" descr=""/>
          <p:cNvPicPr/>
          <p:nvPr/>
        </p:nvPicPr>
        <p:blipFill>
          <a:blip r:embed="rId2"/>
          <a:stretch/>
        </p:blipFill>
        <p:spPr>
          <a:xfrm>
            <a:off x="761760" y="3030840"/>
            <a:ext cx="4900320" cy="1364040"/>
          </a:xfrm>
          <a:prstGeom prst="rect">
            <a:avLst/>
          </a:prstGeom>
          <a:ln>
            <a:noFill/>
          </a:ln>
        </p:spPr>
      </p:pic>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Homogeneous coordinates – a reminder</a:t>
            </a:r>
            <a:endParaRPr b="0" lang="en-US" sz="2400" spc="-1" strike="noStrike">
              <a:latin typeface="Arial"/>
            </a:endParaRPr>
          </a:p>
        </p:txBody>
      </p:sp>
      <p:sp>
        <p:nvSpPr>
          <p:cNvPr id="202" name="CustomShape 2"/>
          <p:cNvSpPr/>
          <p:nvPr/>
        </p:nvSpPr>
        <p:spPr>
          <a:xfrm>
            <a:off x="7956720" y="6553080"/>
            <a:ext cx="990000" cy="246240"/>
          </a:xfrm>
          <a:prstGeom prst="rect">
            <a:avLst/>
          </a:prstGeom>
          <a:noFill/>
          <a:ln>
            <a:noFill/>
          </a:ln>
        </p:spPr>
        <p:style>
          <a:lnRef idx="0"/>
          <a:fillRef idx="0"/>
          <a:effectRef idx="0"/>
          <a:fontRef idx="minor"/>
        </p:style>
      </p:sp>
      <p:pic>
        <p:nvPicPr>
          <p:cNvPr id="203" name="Picture 4" descr=""/>
          <p:cNvPicPr/>
          <p:nvPr/>
        </p:nvPicPr>
        <p:blipFill>
          <a:blip r:embed="rId1"/>
          <a:stretch/>
        </p:blipFill>
        <p:spPr>
          <a:xfrm>
            <a:off x="1024200" y="1394280"/>
            <a:ext cx="6827040" cy="4313160"/>
          </a:xfrm>
          <a:prstGeom prst="rect">
            <a:avLst/>
          </a:prstGeom>
          <a:ln>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Relating real-world point to a point on a camera</a:t>
            </a:r>
            <a:endParaRPr b="0" lang="en-US" sz="2400" spc="-1" strike="noStrike">
              <a:latin typeface="Arial"/>
            </a:endParaRPr>
          </a:p>
        </p:txBody>
      </p:sp>
      <p:sp>
        <p:nvSpPr>
          <p:cNvPr id="205" name="CustomShape 2"/>
          <p:cNvSpPr/>
          <p:nvPr/>
        </p:nvSpPr>
        <p:spPr>
          <a:xfrm>
            <a:off x="7956720" y="6553080"/>
            <a:ext cx="990000" cy="246240"/>
          </a:xfrm>
          <a:prstGeom prst="rect">
            <a:avLst/>
          </a:prstGeom>
          <a:noFill/>
          <a:ln>
            <a:noFill/>
          </a:ln>
        </p:spPr>
        <p:style>
          <a:lnRef idx="0"/>
          <a:fillRef idx="0"/>
          <a:effectRef idx="0"/>
          <a:fontRef idx="minor"/>
        </p:style>
      </p:sp>
      <p:pic>
        <p:nvPicPr>
          <p:cNvPr id="206" name="Picture 4" descr=""/>
          <p:cNvPicPr/>
          <p:nvPr/>
        </p:nvPicPr>
        <p:blipFill>
          <a:blip r:embed="rId1"/>
          <a:stretch/>
        </p:blipFill>
        <p:spPr>
          <a:xfrm>
            <a:off x="628560" y="1125000"/>
            <a:ext cx="8122320" cy="510696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Relating real-world point to a point on a camera</a:t>
            </a:r>
            <a:endParaRPr b="0" lang="en-US" sz="2400" spc="-1" strike="noStrike">
              <a:latin typeface="Arial"/>
            </a:endParaRPr>
          </a:p>
        </p:txBody>
      </p:sp>
      <p:sp>
        <p:nvSpPr>
          <p:cNvPr id="208" name="CustomShape 2"/>
          <p:cNvSpPr/>
          <p:nvPr/>
        </p:nvSpPr>
        <p:spPr>
          <a:xfrm>
            <a:off x="628560" y="1071720"/>
            <a:ext cx="8115120" cy="4998240"/>
          </a:xfrm>
          <a:prstGeom prst="rect">
            <a:avLst/>
          </a:prstGeom>
          <a:noFill/>
          <a:ln>
            <a:noFill/>
          </a:ln>
        </p:spPr>
        <p:style>
          <a:lnRef idx="0"/>
          <a:fillRef idx="0"/>
          <a:effectRef idx="0"/>
          <a:fontRef idx="minor"/>
        </p:style>
        <p:txBody>
          <a:bodyPr lIns="90000" rIns="90000" tIns="45000" bIns="45000">
            <a:noAutofit/>
          </a:bodyPr>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The derived perspective equation (or the projection matrix M) is valid only when all distances are measured in the camera’s reference frame, and when image coordinates have their origin at the image center</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In practice, the world and camera coordinate systems are related by a </a:t>
            </a:r>
            <a:r>
              <a:rPr b="0" lang="en-US" sz="2200" spc="-1" strike="noStrike">
                <a:solidFill>
                  <a:srgbClr val="0070c0"/>
                </a:solidFill>
                <a:latin typeface="Arial"/>
              </a:rPr>
              <a:t>set of physical parameters</a:t>
            </a:r>
            <a:r>
              <a:rPr b="0" lang="en-US" sz="2200" spc="-1" strike="noStrike">
                <a:solidFill>
                  <a:srgbClr val="000000"/>
                </a:solidFill>
                <a:latin typeface="Arial"/>
              </a:rPr>
              <a:t>, such as the </a:t>
            </a:r>
            <a:r>
              <a:rPr b="0" lang="en-US" sz="2200" spc="-1" strike="noStrike">
                <a:solidFill>
                  <a:srgbClr val="0070c0"/>
                </a:solidFill>
                <a:latin typeface="Arial"/>
              </a:rPr>
              <a:t>focal length</a:t>
            </a:r>
            <a:r>
              <a:rPr b="0" lang="en-US" sz="2200" spc="-1" strike="noStrike">
                <a:solidFill>
                  <a:srgbClr val="000000"/>
                </a:solidFill>
                <a:latin typeface="Arial"/>
              </a:rPr>
              <a:t> of the lens, the </a:t>
            </a:r>
            <a:r>
              <a:rPr b="0" lang="en-US" sz="2200" spc="-1" strike="noStrike">
                <a:solidFill>
                  <a:srgbClr val="0070c0"/>
                </a:solidFill>
                <a:latin typeface="Arial"/>
              </a:rPr>
              <a:t>size of the pixels</a:t>
            </a:r>
            <a:r>
              <a:rPr b="0" lang="en-US" sz="2200" spc="-1" strike="noStrike">
                <a:solidFill>
                  <a:srgbClr val="000000"/>
                </a:solidFill>
                <a:latin typeface="Arial"/>
              </a:rPr>
              <a:t>, the </a:t>
            </a:r>
            <a:r>
              <a:rPr b="0" lang="en-US" sz="2200" spc="-1" strike="noStrike">
                <a:solidFill>
                  <a:srgbClr val="0070c0"/>
                </a:solidFill>
                <a:latin typeface="Arial"/>
              </a:rPr>
              <a:t>position of the image center</a:t>
            </a:r>
            <a:r>
              <a:rPr b="0" lang="en-US" sz="2200" spc="-1" strike="noStrike">
                <a:solidFill>
                  <a:srgbClr val="000000"/>
                </a:solidFill>
                <a:latin typeface="Arial"/>
              </a:rPr>
              <a:t>, and </a:t>
            </a:r>
            <a:r>
              <a:rPr b="0" lang="en-US" sz="2200" spc="-1" strike="noStrike">
                <a:solidFill>
                  <a:srgbClr val="0070c0"/>
                </a:solidFill>
                <a:latin typeface="Arial"/>
              </a:rPr>
              <a:t>the position and orientation of the camera</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880">
              <a:lnSpc>
                <a:spcPct val="90000"/>
              </a:lnSpc>
              <a:spcBef>
                <a:spcPts val="1001"/>
              </a:spcBef>
              <a:buClr>
                <a:srgbClr val="000000"/>
              </a:buClr>
              <a:buFont typeface="Wingdings" charset="2"/>
              <a:buChar char=""/>
            </a:pPr>
            <a:r>
              <a:rPr b="0" lang="en-US" sz="2200" spc="-1" strike="noStrike">
                <a:solidFill>
                  <a:srgbClr val="000000"/>
                </a:solidFill>
                <a:latin typeface="Arial"/>
              </a:rPr>
              <a:t>Two kind of parameters:</a:t>
            </a:r>
            <a:endParaRPr b="0" lang="en-US" sz="2200" spc="-1" strike="noStrike">
              <a:latin typeface="Arial"/>
            </a:endParaRPr>
          </a:p>
          <a:p>
            <a:pPr lvl="1" marL="685800" indent="-227880">
              <a:lnSpc>
                <a:spcPct val="90000"/>
              </a:lnSpc>
              <a:spcBef>
                <a:spcPts val="499"/>
              </a:spcBef>
              <a:buClr>
                <a:srgbClr val="0070c0"/>
              </a:buClr>
              <a:buSzPct val="60000"/>
              <a:buFont typeface="Arial"/>
              <a:buChar char="►"/>
            </a:pPr>
            <a:r>
              <a:rPr b="1" lang="en-US" sz="2000" spc="-1" strike="noStrike">
                <a:solidFill>
                  <a:srgbClr val="0070c0"/>
                </a:solidFill>
                <a:latin typeface="Arial"/>
              </a:rPr>
              <a:t>Intrinsic parameters </a:t>
            </a:r>
            <a:r>
              <a:rPr b="0" lang="en-US" sz="2000" spc="-1" strike="noStrike">
                <a:solidFill>
                  <a:srgbClr val="000000"/>
                </a:solidFill>
                <a:latin typeface="Arial"/>
              </a:rPr>
              <a:t>which relate the camera’s coordinate system to the idealized coordinate system </a:t>
            </a:r>
            <a:endParaRPr b="0" lang="en-US" sz="2000" spc="-1" strike="noStrike">
              <a:latin typeface="Arial"/>
            </a:endParaRPr>
          </a:p>
          <a:p>
            <a:pPr lvl="1" marL="685800" indent="-227880">
              <a:lnSpc>
                <a:spcPct val="90000"/>
              </a:lnSpc>
              <a:spcBef>
                <a:spcPts val="499"/>
              </a:spcBef>
              <a:buClr>
                <a:srgbClr val="0070c0"/>
              </a:buClr>
              <a:buSzPct val="60000"/>
              <a:buFont typeface="Arial"/>
              <a:buChar char="►"/>
            </a:pPr>
            <a:r>
              <a:rPr b="1" lang="en-US" sz="2000" spc="-1" strike="noStrike">
                <a:solidFill>
                  <a:srgbClr val="0070c0"/>
                </a:solidFill>
                <a:latin typeface="Arial"/>
              </a:rPr>
              <a:t>Extrinsic parameters </a:t>
            </a:r>
            <a:r>
              <a:rPr b="0" lang="en-US" sz="2000" spc="-1" strike="noStrike">
                <a:solidFill>
                  <a:srgbClr val="000000"/>
                </a:solidFill>
                <a:latin typeface="Arial"/>
              </a:rPr>
              <a:t>which relate the camera’s coordinate system to a fixed world coordinate system and specify its position and orientation in space</a:t>
            </a:r>
            <a:endParaRPr b="0" lang="en-US" sz="2000" spc="-1" strike="noStrike">
              <a:latin typeface="Arial"/>
            </a:endParaRPr>
          </a:p>
        </p:txBody>
      </p:sp>
      <p:sp>
        <p:nvSpPr>
          <p:cNvPr id="209" name="CustomShape 3"/>
          <p:cNvSpPr/>
          <p:nvPr/>
        </p:nvSpPr>
        <p:spPr>
          <a:xfrm>
            <a:off x="7956720" y="6553080"/>
            <a:ext cx="990000" cy="246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Relating real-world point to a point on a camera</a:t>
            </a:r>
            <a:endParaRPr b="0" lang="en-US" sz="2400" spc="-1" strike="noStrike">
              <a:latin typeface="Arial"/>
            </a:endParaRPr>
          </a:p>
        </p:txBody>
      </p:sp>
      <p:sp>
        <p:nvSpPr>
          <p:cNvPr id="211" name="CustomShape 2"/>
          <p:cNvSpPr/>
          <p:nvPr/>
        </p:nvSpPr>
        <p:spPr>
          <a:xfrm>
            <a:off x="7956720" y="6553080"/>
            <a:ext cx="990000" cy="246240"/>
          </a:xfrm>
          <a:prstGeom prst="rect">
            <a:avLst/>
          </a:prstGeom>
          <a:noFill/>
          <a:ln>
            <a:noFill/>
          </a:ln>
        </p:spPr>
        <p:style>
          <a:lnRef idx="0"/>
          <a:fillRef idx="0"/>
          <a:effectRef idx="0"/>
          <a:fontRef idx="minor"/>
        </p:style>
      </p:sp>
      <p:pic>
        <p:nvPicPr>
          <p:cNvPr id="212" name="Picture 2" descr=""/>
          <p:cNvPicPr/>
          <p:nvPr/>
        </p:nvPicPr>
        <p:blipFill>
          <a:blip r:embed="rId1"/>
          <a:stretch/>
        </p:blipFill>
        <p:spPr>
          <a:xfrm>
            <a:off x="754200" y="1168560"/>
            <a:ext cx="8030880" cy="3605400"/>
          </a:xfrm>
          <a:prstGeom prst="rect">
            <a:avLst/>
          </a:prstGeom>
          <a:ln>
            <a:noFill/>
          </a:ln>
        </p:spPr>
      </p:pic>
      <p:sp>
        <p:nvSpPr>
          <p:cNvPr id="213" name="CustomShape 3"/>
          <p:cNvSpPr/>
          <p:nvPr/>
        </p:nvSpPr>
        <p:spPr>
          <a:xfrm>
            <a:off x="821160" y="4774680"/>
            <a:ext cx="3344760" cy="16146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(0,0)</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Unit aspect ratio </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14"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(0,0,0)</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No rotation</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known optical center</a:t>
            </a:r>
            <a:endParaRPr b="0" lang="en-US" sz="2400" spc="-1" strike="noStrike">
              <a:latin typeface="Arial"/>
            </a:endParaRPr>
          </a:p>
        </p:txBody>
      </p:sp>
      <p:sp>
        <p:nvSpPr>
          <p:cNvPr id="216" name="CustomShape 2"/>
          <p:cNvSpPr/>
          <p:nvPr/>
        </p:nvSpPr>
        <p:spPr>
          <a:xfrm>
            <a:off x="7956720" y="6553080"/>
            <a:ext cx="990000" cy="246240"/>
          </a:xfrm>
          <a:prstGeom prst="rect">
            <a:avLst/>
          </a:prstGeom>
          <a:noFill/>
          <a:ln>
            <a:noFill/>
          </a:ln>
        </p:spPr>
        <p:style>
          <a:lnRef idx="0"/>
          <a:fillRef idx="0"/>
          <a:effectRef idx="0"/>
          <a:fontRef idx="minor"/>
        </p:style>
      </p:sp>
      <p:pic>
        <p:nvPicPr>
          <p:cNvPr id="217" name="Picture 4" descr=""/>
          <p:cNvPicPr/>
          <p:nvPr/>
        </p:nvPicPr>
        <p:blipFill>
          <a:blip r:embed="rId1"/>
          <a:stretch/>
        </p:blipFill>
        <p:spPr>
          <a:xfrm>
            <a:off x="3219480" y="2928960"/>
            <a:ext cx="5904720" cy="1999440"/>
          </a:xfrm>
          <a:prstGeom prst="rect">
            <a:avLst/>
          </a:prstGeom>
          <a:ln>
            <a:noFill/>
          </a:ln>
        </p:spPr>
      </p:pic>
      <p:pic>
        <p:nvPicPr>
          <p:cNvPr id="218" name="Picture 5" descr=""/>
          <p:cNvPicPr/>
          <p:nvPr/>
        </p:nvPicPr>
        <p:blipFill>
          <a:blip r:embed="rId2"/>
          <a:stretch/>
        </p:blipFill>
        <p:spPr>
          <a:xfrm>
            <a:off x="247680" y="947520"/>
            <a:ext cx="5942880" cy="1980360"/>
          </a:xfrm>
          <a:prstGeom prst="rect">
            <a:avLst/>
          </a:prstGeom>
          <a:ln>
            <a:noFill/>
          </a:ln>
        </p:spPr>
      </p:pic>
      <p:sp>
        <p:nvSpPr>
          <p:cNvPr id="219"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ff0000"/>
              </a:buClr>
              <a:buFont typeface="Arial"/>
              <a:buChar char="•"/>
            </a:pPr>
            <a:r>
              <a:rPr b="0" lang="en-US" sz="2000" spc="-1" strike="noStrike">
                <a:solidFill>
                  <a:srgbClr val="ff0000"/>
                </a:solidFill>
                <a:latin typeface="Calibri"/>
                <a:ea typeface="DejaVu Sans"/>
              </a:rPr>
              <a:t>Optical center at (u</a:t>
            </a:r>
            <a:r>
              <a:rPr b="0" lang="en-US" sz="2000" spc="-1" strike="noStrike" baseline="-25000">
                <a:solidFill>
                  <a:srgbClr val="ff0000"/>
                </a:solidFill>
                <a:latin typeface="Calibri"/>
                <a:ea typeface="DejaVu Sans"/>
              </a:rPr>
              <a:t>0</a:t>
            </a:r>
            <a:r>
              <a:rPr b="0" lang="en-US" sz="2000" spc="-1" strike="noStrike">
                <a:solidFill>
                  <a:srgbClr val="ff0000"/>
                </a:solidFill>
                <a:latin typeface="Calibri"/>
                <a:ea typeface="DejaVu Sans"/>
              </a:rPr>
              <a:t>,v</a:t>
            </a:r>
            <a:r>
              <a:rPr b="0" lang="en-US" sz="2000" spc="-1" strike="noStrike" baseline="-25000">
                <a:solidFill>
                  <a:srgbClr val="ff0000"/>
                </a:solidFill>
                <a:latin typeface="Calibri"/>
                <a:ea typeface="DejaVu Sans"/>
              </a:rPr>
              <a:t>0</a:t>
            </a:r>
            <a:r>
              <a:rPr b="0" lang="en-US" sz="2000" spc="-1" strike="noStrike">
                <a:solidFill>
                  <a:srgbClr val="ff0000"/>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Unit aspect ratio </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20"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sp>
        <p:nvSpPr>
          <p:cNvPr id="221" name="CustomShape 5"/>
          <p:cNvSpPr/>
          <p:nvPr/>
        </p:nvSpPr>
        <p:spPr>
          <a:xfrm>
            <a:off x="221040" y="3279240"/>
            <a:ext cx="3344760" cy="1553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ff0000"/>
                </a:solidFill>
                <a:latin typeface="Calibri"/>
                <a:ea typeface="DejaVu Sans"/>
              </a:rPr>
              <a:t>What to do? </a:t>
            </a:r>
            <a:endParaRPr b="0" lang="en-US" sz="2400" spc="-1" strike="noStrike">
              <a:latin typeface="Arial"/>
            </a:endParaRPr>
          </a:p>
          <a:p>
            <a:pPr>
              <a:lnSpc>
                <a:spcPct val="100000"/>
              </a:lnSpc>
            </a:pPr>
            <a:r>
              <a:rPr b="0" lang="en-US" sz="2400" spc="-1" strike="noStrike">
                <a:solidFill>
                  <a:srgbClr val="ff0000"/>
                </a:solidFill>
                <a:latin typeface="Calibri"/>
                <a:ea typeface="DejaVu Sans"/>
              </a:rPr>
              <a:t>                            </a:t>
            </a:r>
            <a:r>
              <a:rPr b="0" lang="en-US" sz="2400" spc="-1" strike="noStrike">
                <a:solidFill>
                  <a:srgbClr val="ff0000"/>
                </a:solidFill>
                <a:latin typeface="Calibri"/>
                <a:ea typeface="DejaVu Sans"/>
              </a:rPr>
              <a:t>or </a:t>
            </a:r>
            <a:endParaRPr b="0" lang="en-US" sz="2400" spc="-1" strike="noStrike">
              <a:latin typeface="Arial"/>
            </a:endParaRPr>
          </a:p>
          <a:p>
            <a:pPr>
              <a:lnSpc>
                <a:spcPct val="100000"/>
              </a:lnSpc>
            </a:pPr>
            <a:r>
              <a:rPr b="0" lang="en-US" sz="2400" spc="-1" strike="noStrike">
                <a:solidFill>
                  <a:srgbClr val="ff0000"/>
                </a:solidFill>
                <a:latin typeface="Calibri"/>
                <a:ea typeface="DejaVu Sans"/>
              </a:rPr>
              <a:t>How to change the matrix </a:t>
            </a:r>
            <a:r>
              <a:rPr b="0" i="1" lang="en-US" sz="2400" spc="-1" strike="noStrike">
                <a:solidFill>
                  <a:srgbClr val="ff0000"/>
                </a:solidFill>
                <a:latin typeface="Calibri"/>
                <a:ea typeface="DejaVu Sans"/>
              </a:rPr>
              <a:t>M</a:t>
            </a:r>
            <a:r>
              <a:rPr b="0" lang="en-US" sz="2400" spc="-1" strike="noStrike">
                <a:solidFill>
                  <a:srgbClr val="ff0000"/>
                </a:solidFill>
                <a:latin typeface="Calibri"/>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known optical center</a:t>
            </a:r>
            <a:endParaRPr b="0" lang="en-US" sz="2400" spc="-1" strike="noStrike">
              <a:latin typeface="Arial"/>
            </a:endParaRPr>
          </a:p>
        </p:txBody>
      </p:sp>
      <p:sp>
        <p:nvSpPr>
          <p:cNvPr id="223" name="CustomShape 2"/>
          <p:cNvSpPr/>
          <p:nvPr/>
        </p:nvSpPr>
        <p:spPr>
          <a:xfrm>
            <a:off x="7956720" y="6553080"/>
            <a:ext cx="990000" cy="246240"/>
          </a:xfrm>
          <a:prstGeom prst="rect">
            <a:avLst/>
          </a:prstGeom>
          <a:noFill/>
          <a:ln>
            <a:noFill/>
          </a:ln>
        </p:spPr>
        <p:style>
          <a:lnRef idx="0"/>
          <a:fillRef idx="0"/>
          <a:effectRef idx="0"/>
          <a:fontRef idx="minor"/>
        </p:style>
      </p:sp>
      <p:pic>
        <p:nvPicPr>
          <p:cNvPr id="224" name="Picture 5" descr=""/>
          <p:cNvPicPr/>
          <p:nvPr/>
        </p:nvPicPr>
        <p:blipFill>
          <a:blip r:embed="rId1"/>
          <a:stretch/>
        </p:blipFill>
        <p:spPr>
          <a:xfrm>
            <a:off x="247680" y="947520"/>
            <a:ext cx="5942880" cy="1980360"/>
          </a:xfrm>
          <a:prstGeom prst="rect">
            <a:avLst/>
          </a:prstGeom>
          <a:ln>
            <a:noFill/>
          </a:ln>
        </p:spPr>
      </p:pic>
      <p:sp>
        <p:nvSpPr>
          <p:cNvPr id="225"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ff0000"/>
              </a:buClr>
              <a:buFont typeface="Arial"/>
              <a:buChar char="•"/>
            </a:pPr>
            <a:r>
              <a:rPr b="0" lang="en-US" sz="2000" spc="-1" strike="noStrike">
                <a:solidFill>
                  <a:srgbClr val="ff0000"/>
                </a:solidFill>
                <a:latin typeface="Calibri"/>
                <a:ea typeface="DejaVu Sans"/>
              </a:rPr>
              <a:t>Optical center at (u</a:t>
            </a:r>
            <a:r>
              <a:rPr b="0" lang="en-US" sz="2000" spc="-1" strike="noStrike" baseline="-25000">
                <a:solidFill>
                  <a:srgbClr val="ff0000"/>
                </a:solidFill>
                <a:latin typeface="Calibri"/>
                <a:ea typeface="DejaVu Sans"/>
              </a:rPr>
              <a:t>0</a:t>
            </a:r>
            <a:r>
              <a:rPr b="0" lang="en-US" sz="2000" spc="-1" strike="noStrike">
                <a:solidFill>
                  <a:srgbClr val="ff0000"/>
                </a:solidFill>
                <a:latin typeface="Calibri"/>
                <a:ea typeface="DejaVu Sans"/>
              </a:rPr>
              <a:t>,v</a:t>
            </a:r>
            <a:r>
              <a:rPr b="0" lang="en-US" sz="2000" spc="-1" strike="noStrike" baseline="-25000">
                <a:solidFill>
                  <a:srgbClr val="ff0000"/>
                </a:solidFill>
                <a:latin typeface="Calibri"/>
                <a:ea typeface="DejaVu Sans"/>
              </a:rPr>
              <a:t>0</a:t>
            </a:r>
            <a:r>
              <a:rPr b="0" lang="en-US" sz="2000" spc="-1" strike="noStrike">
                <a:solidFill>
                  <a:srgbClr val="ff0000"/>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Unit aspect ratio </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26"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27" name="Picture 9" descr=""/>
          <p:cNvPicPr/>
          <p:nvPr/>
        </p:nvPicPr>
        <p:blipFill>
          <a:blip r:embed="rId2"/>
          <a:stretch/>
        </p:blipFill>
        <p:spPr>
          <a:xfrm>
            <a:off x="4166640" y="2975400"/>
            <a:ext cx="2711520" cy="1906560"/>
          </a:xfrm>
          <a:prstGeom prst="rect">
            <a:avLst/>
          </a:prstGeom>
          <a:ln>
            <a:noFill/>
          </a:ln>
        </p:spPr>
      </p:pic>
      <p:pic>
        <p:nvPicPr>
          <p:cNvPr id="228" name="Picture 10" descr=""/>
          <p:cNvPicPr/>
          <p:nvPr/>
        </p:nvPicPr>
        <p:blipFill>
          <a:blip r:embed="rId3"/>
          <a:stretch/>
        </p:blipFill>
        <p:spPr>
          <a:xfrm>
            <a:off x="3673800" y="3726000"/>
            <a:ext cx="352440" cy="405360"/>
          </a:xfrm>
          <a:prstGeom prst="rect">
            <a:avLst/>
          </a:prstGeom>
          <a:ln>
            <a:noFill/>
          </a:ln>
        </p:spPr>
      </p:pic>
      <p:pic>
        <p:nvPicPr>
          <p:cNvPr id="229" name="Picture 11" descr=""/>
          <p:cNvPicPr/>
          <p:nvPr/>
        </p:nvPicPr>
        <p:blipFill>
          <a:blip r:embed="rId4"/>
          <a:stretch/>
        </p:blipFill>
        <p:spPr>
          <a:xfrm>
            <a:off x="628560" y="3527640"/>
            <a:ext cx="2221560" cy="764640"/>
          </a:xfrm>
          <a:prstGeom prst="rect">
            <a:avLst/>
          </a:prstGeom>
          <a:ln>
            <a:noFill/>
          </a:ln>
        </p:spPr>
      </p:pic>
      <p:sp>
        <p:nvSpPr>
          <p:cNvPr id="230" name="CustomShape 5"/>
          <p:cNvSpPr/>
          <p:nvPr/>
        </p:nvSpPr>
        <p:spPr>
          <a:xfrm>
            <a:off x="3092040" y="380844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square pixels</a:t>
            </a:r>
            <a:endParaRPr b="0" lang="en-US" sz="2400" spc="-1" strike="noStrike">
              <a:latin typeface="Arial"/>
            </a:endParaRPr>
          </a:p>
        </p:txBody>
      </p:sp>
      <p:sp>
        <p:nvSpPr>
          <p:cNvPr id="232" name="CustomShape 2"/>
          <p:cNvSpPr/>
          <p:nvPr/>
        </p:nvSpPr>
        <p:spPr>
          <a:xfrm>
            <a:off x="7956720" y="6553080"/>
            <a:ext cx="990000" cy="246240"/>
          </a:xfrm>
          <a:prstGeom prst="rect">
            <a:avLst/>
          </a:prstGeom>
          <a:noFill/>
          <a:ln>
            <a:noFill/>
          </a:ln>
        </p:spPr>
        <p:style>
          <a:lnRef idx="0"/>
          <a:fillRef idx="0"/>
          <a:effectRef idx="0"/>
          <a:fontRef idx="minor"/>
        </p:style>
      </p:sp>
      <p:pic>
        <p:nvPicPr>
          <p:cNvPr id="233" name="Picture 5" descr=""/>
          <p:cNvPicPr/>
          <p:nvPr/>
        </p:nvPicPr>
        <p:blipFill>
          <a:blip r:embed="rId1"/>
          <a:stretch/>
        </p:blipFill>
        <p:spPr>
          <a:xfrm>
            <a:off x="247680" y="947520"/>
            <a:ext cx="5942880" cy="1980360"/>
          </a:xfrm>
          <a:prstGeom prst="rect">
            <a:avLst/>
          </a:prstGeom>
          <a:ln>
            <a:noFill/>
          </a:ln>
        </p:spPr>
      </p:pic>
      <p:sp>
        <p:nvSpPr>
          <p:cNvPr id="234"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ff0000"/>
              </a:buClr>
              <a:buFont typeface="Arial"/>
              <a:buChar char="•"/>
            </a:pPr>
            <a:r>
              <a:rPr b="0" lang="en-US" sz="2000" spc="-1" strike="sngStrike">
                <a:solidFill>
                  <a:srgbClr val="ff0000"/>
                </a:solidFill>
                <a:latin typeface="Calibri"/>
                <a:ea typeface="DejaVu Sans"/>
              </a:rPr>
              <a:t>Unit aspect ratio </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35"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36" name="Picture 9" descr=""/>
          <p:cNvPicPr/>
          <p:nvPr/>
        </p:nvPicPr>
        <p:blipFill>
          <a:blip r:embed="rId2"/>
          <a:stretch/>
        </p:blipFill>
        <p:spPr>
          <a:xfrm>
            <a:off x="4166640" y="2975400"/>
            <a:ext cx="2711520" cy="1906560"/>
          </a:xfrm>
          <a:prstGeom prst="rect">
            <a:avLst/>
          </a:prstGeom>
          <a:ln>
            <a:noFill/>
          </a:ln>
        </p:spPr>
      </p:pic>
      <p:pic>
        <p:nvPicPr>
          <p:cNvPr id="237" name="Picture 10" descr=""/>
          <p:cNvPicPr/>
          <p:nvPr/>
        </p:nvPicPr>
        <p:blipFill>
          <a:blip r:embed="rId3"/>
          <a:stretch/>
        </p:blipFill>
        <p:spPr>
          <a:xfrm>
            <a:off x="3673800" y="3726000"/>
            <a:ext cx="352440" cy="405360"/>
          </a:xfrm>
          <a:prstGeom prst="rect">
            <a:avLst/>
          </a:prstGeom>
          <a:ln>
            <a:noFill/>
          </a:ln>
        </p:spPr>
      </p:pic>
      <p:sp>
        <p:nvSpPr>
          <p:cNvPr id="238" name="CustomShape 5"/>
          <p:cNvSpPr/>
          <p:nvPr/>
        </p:nvSpPr>
        <p:spPr>
          <a:xfrm>
            <a:off x="3906000" y="5790240"/>
            <a:ext cx="3782520" cy="1004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0000"/>
                </a:solidFill>
                <a:latin typeface="Calibri"/>
                <a:ea typeface="DejaVu Sans"/>
              </a:rPr>
              <a:t>I.e., instead of square pixels, we allow rectangular pixels</a:t>
            </a:r>
            <a:endParaRPr b="0" lang="en-US" sz="2000" spc="-1" strike="noStrike">
              <a:latin typeface="Arial"/>
            </a:endParaRPr>
          </a:p>
        </p:txBody>
      </p:sp>
      <p:sp>
        <p:nvSpPr>
          <p:cNvPr id="239" name="CustomShape 6"/>
          <p:cNvSpPr/>
          <p:nvPr/>
        </p:nvSpPr>
        <p:spPr>
          <a:xfrm>
            <a:off x="221040" y="3279240"/>
            <a:ext cx="3344760" cy="130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0000"/>
                </a:solidFill>
                <a:latin typeface="Calibri"/>
                <a:ea typeface="DejaVu Sans"/>
              </a:rPr>
              <a:t>What to do? </a:t>
            </a:r>
            <a:endParaRPr b="0" lang="en-US" sz="2000" spc="-1" strike="noStrike">
              <a:latin typeface="Arial"/>
            </a:endParaRPr>
          </a:p>
          <a:p>
            <a:pPr>
              <a:lnSpc>
                <a:spcPct val="100000"/>
              </a:lnSpc>
            </a:pPr>
            <a:r>
              <a:rPr b="0" lang="en-US" sz="2000" spc="-1" strike="noStrike">
                <a:solidFill>
                  <a:srgbClr val="ff0000"/>
                </a:solidFill>
                <a:latin typeface="Calibri"/>
                <a:ea typeface="DejaVu Sans"/>
              </a:rPr>
              <a:t>                            </a:t>
            </a:r>
            <a:r>
              <a:rPr b="0" lang="en-US" sz="2000" spc="-1" strike="noStrike">
                <a:solidFill>
                  <a:srgbClr val="ff0000"/>
                </a:solidFill>
                <a:latin typeface="Calibri"/>
                <a:ea typeface="DejaVu Sans"/>
              </a:rPr>
              <a:t>or </a:t>
            </a:r>
            <a:endParaRPr b="0" lang="en-US" sz="2000" spc="-1" strike="noStrike">
              <a:latin typeface="Arial"/>
            </a:endParaRPr>
          </a:p>
          <a:p>
            <a:pPr>
              <a:lnSpc>
                <a:spcPct val="100000"/>
              </a:lnSpc>
            </a:pPr>
            <a:r>
              <a:rPr b="0" lang="en-US" sz="2000" spc="-1" strike="noStrike">
                <a:solidFill>
                  <a:srgbClr val="ff0000"/>
                </a:solidFill>
                <a:latin typeface="Calibri"/>
                <a:ea typeface="DejaVu Sans"/>
              </a:rPr>
              <a:t>How to change the matrix </a:t>
            </a:r>
            <a:r>
              <a:rPr b="0" i="1" lang="en-US" sz="2000" spc="-1" strike="noStrike">
                <a:solidFill>
                  <a:srgbClr val="ff0000"/>
                </a:solidFill>
                <a:latin typeface="Calibri"/>
                <a:ea typeface="DejaVu Sans"/>
              </a:rPr>
              <a:t>M</a:t>
            </a:r>
            <a:r>
              <a:rPr b="0" lang="en-US" sz="2000" spc="-1" strike="noStrike">
                <a:solidFill>
                  <a:srgbClr val="ff0000"/>
                </a:solidFill>
                <a:latin typeface="Calibri"/>
                <a:ea typeface="DejaVu Sans"/>
              </a:rPr>
              <a:t>?</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How do we see the World?</a:t>
            </a:r>
            <a:endParaRPr b="0" lang="en-US" sz="2400" spc="-1" strike="noStrike">
              <a:latin typeface="Arial"/>
            </a:endParaRPr>
          </a:p>
        </p:txBody>
      </p:sp>
      <p:sp>
        <p:nvSpPr>
          <p:cNvPr id="92" name="CustomShape 2"/>
          <p:cNvSpPr/>
          <p:nvPr/>
        </p:nvSpPr>
        <p:spPr>
          <a:xfrm>
            <a:off x="7956720" y="6553080"/>
            <a:ext cx="990000" cy="246240"/>
          </a:xfrm>
          <a:prstGeom prst="rect">
            <a:avLst/>
          </a:prstGeom>
          <a:noFill/>
          <a:ln>
            <a:noFill/>
          </a:ln>
        </p:spPr>
        <p:style>
          <a:lnRef idx="0"/>
          <a:fillRef idx="0"/>
          <a:effectRef idx="0"/>
          <a:fontRef idx="minor"/>
        </p:style>
      </p:sp>
      <p:pic>
        <p:nvPicPr>
          <p:cNvPr id="93" name="Picture 4" descr=""/>
          <p:cNvPicPr/>
          <p:nvPr/>
        </p:nvPicPr>
        <p:blipFill>
          <a:blip r:embed="rId1"/>
          <a:stretch/>
        </p:blipFill>
        <p:spPr>
          <a:xfrm>
            <a:off x="628560" y="1216080"/>
            <a:ext cx="8243280" cy="483372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square pixels</a:t>
            </a:r>
            <a:endParaRPr b="0" lang="en-US" sz="2400" spc="-1" strike="noStrike">
              <a:latin typeface="Arial"/>
            </a:endParaRPr>
          </a:p>
        </p:txBody>
      </p:sp>
      <p:sp>
        <p:nvSpPr>
          <p:cNvPr id="241" name="CustomShape 2"/>
          <p:cNvSpPr/>
          <p:nvPr/>
        </p:nvSpPr>
        <p:spPr>
          <a:xfrm>
            <a:off x="7956720" y="6553080"/>
            <a:ext cx="990000" cy="246240"/>
          </a:xfrm>
          <a:prstGeom prst="rect">
            <a:avLst/>
          </a:prstGeom>
          <a:noFill/>
          <a:ln>
            <a:noFill/>
          </a:ln>
        </p:spPr>
        <p:style>
          <a:lnRef idx="0"/>
          <a:fillRef idx="0"/>
          <a:effectRef idx="0"/>
          <a:fontRef idx="minor"/>
        </p:style>
      </p:sp>
      <p:pic>
        <p:nvPicPr>
          <p:cNvPr id="242" name="Picture 5" descr=""/>
          <p:cNvPicPr/>
          <p:nvPr/>
        </p:nvPicPr>
        <p:blipFill>
          <a:blip r:embed="rId1"/>
          <a:stretch/>
        </p:blipFill>
        <p:spPr>
          <a:xfrm>
            <a:off x="247680" y="947520"/>
            <a:ext cx="5942880" cy="1980360"/>
          </a:xfrm>
          <a:prstGeom prst="rect">
            <a:avLst/>
          </a:prstGeom>
          <a:ln>
            <a:noFill/>
          </a:ln>
        </p:spPr>
      </p:pic>
      <p:sp>
        <p:nvSpPr>
          <p:cNvPr id="243"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ff0000"/>
              </a:buClr>
              <a:buFont typeface="Arial"/>
              <a:buChar char="•"/>
            </a:pPr>
            <a:r>
              <a:rPr b="0" lang="en-US" sz="2000" spc="-1" strike="noStrike">
                <a:solidFill>
                  <a:srgbClr val="ff0000"/>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44"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45" name="Picture 10" descr=""/>
          <p:cNvPicPr/>
          <p:nvPr/>
        </p:nvPicPr>
        <p:blipFill>
          <a:blip r:embed="rId2"/>
          <a:stretch/>
        </p:blipFill>
        <p:spPr>
          <a:xfrm>
            <a:off x="3673800" y="3726000"/>
            <a:ext cx="352440" cy="405360"/>
          </a:xfrm>
          <a:prstGeom prst="rect">
            <a:avLst/>
          </a:prstGeom>
          <a:ln>
            <a:noFill/>
          </a:ln>
        </p:spPr>
      </p:pic>
      <p:pic>
        <p:nvPicPr>
          <p:cNvPr id="246" name="Picture 4" descr=""/>
          <p:cNvPicPr/>
          <p:nvPr/>
        </p:nvPicPr>
        <p:blipFill>
          <a:blip r:embed="rId3"/>
          <a:stretch/>
        </p:blipFill>
        <p:spPr>
          <a:xfrm>
            <a:off x="4166640" y="3063240"/>
            <a:ext cx="2711520" cy="1815120"/>
          </a:xfrm>
          <a:prstGeom prst="rect">
            <a:avLst/>
          </a:prstGeom>
          <a:ln>
            <a:noFill/>
          </a:ln>
        </p:spPr>
      </p:pic>
      <p:pic>
        <p:nvPicPr>
          <p:cNvPr id="247" name="Picture 12" descr=""/>
          <p:cNvPicPr/>
          <p:nvPr/>
        </p:nvPicPr>
        <p:blipFill>
          <a:blip r:embed="rId4"/>
          <a:stretch/>
        </p:blipFill>
        <p:spPr>
          <a:xfrm>
            <a:off x="628560" y="3527640"/>
            <a:ext cx="2221560" cy="764640"/>
          </a:xfrm>
          <a:prstGeom prst="rect">
            <a:avLst/>
          </a:prstGeom>
          <a:ln>
            <a:noFill/>
          </a:ln>
        </p:spPr>
      </p:pic>
      <p:sp>
        <p:nvSpPr>
          <p:cNvPr id="248" name="CustomShape 5"/>
          <p:cNvSpPr/>
          <p:nvPr/>
        </p:nvSpPr>
        <p:spPr>
          <a:xfrm>
            <a:off x="3092040" y="380844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non-skewed pixels</a:t>
            </a:r>
            <a:endParaRPr b="0" lang="en-US" sz="2400" spc="-1" strike="noStrike">
              <a:latin typeface="Arial"/>
            </a:endParaRPr>
          </a:p>
        </p:txBody>
      </p:sp>
      <p:sp>
        <p:nvSpPr>
          <p:cNvPr id="250" name="CustomShape 2"/>
          <p:cNvSpPr/>
          <p:nvPr/>
        </p:nvSpPr>
        <p:spPr>
          <a:xfrm>
            <a:off x="7956720" y="6553080"/>
            <a:ext cx="990000" cy="246240"/>
          </a:xfrm>
          <a:prstGeom prst="rect">
            <a:avLst/>
          </a:prstGeom>
          <a:noFill/>
          <a:ln>
            <a:noFill/>
          </a:ln>
        </p:spPr>
        <p:style>
          <a:lnRef idx="0"/>
          <a:fillRef idx="0"/>
          <a:effectRef idx="0"/>
          <a:fontRef idx="minor"/>
        </p:style>
      </p:sp>
      <p:pic>
        <p:nvPicPr>
          <p:cNvPr id="251" name="Picture 5" descr=""/>
          <p:cNvPicPr/>
          <p:nvPr/>
        </p:nvPicPr>
        <p:blipFill>
          <a:blip r:embed="rId1"/>
          <a:stretch/>
        </p:blipFill>
        <p:spPr>
          <a:xfrm>
            <a:off x="247680" y="947520"/>
            <a:ext cx="5942880" cy="1980360"/>
          </a:xfrm>
          <a:prstGeom prst="rect">
            <a:avLst/>
          </a:prstGeom>
          <a:ln>
            <a:noFill/>
          </a:ln>
        </p:spPr>
      </p:pic>
      <p:sp>
        <p:nvSpPr>
          <p:cNvPr id="25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Rectangular pixels</a:t>
            </a:r>
            <a:endParaRPr b="0" lang="en-US" sz="2000" spc="-1" strike="noStrike">
              <a:latin typeface="Arial"/>
            </a:endParaRPr>
          </a:p>
          <a:p>
            <a:pPr marL="285840" indent="-285120">
              <a:lnSpc>
                <a:spcPct val="100000"/>
              </a:lnSpc>
              <a:buClr>
                <a:srgbClr val="ff0000"/>
              </a:buClr>
              <a:buFont typeface="Arial"/>
              <a:buChar char="•"/>
            </a:pPr>
            <a:r>
              <a:rPr b="0" lang="en-US" sz="2000" spc="-1" strike="sngStrike">
                <a:solidFill>
                  <a:srgbClr val="ff0000"/>
                </a:solidFill>
                <a:latin typeface="Calibri"/>
                <a:ea typeface="DejaVu Sans"/>
              </a:rPr>
              <a:t>No skew</a:t>
            </a:r>
            <a:endParaRPr b="0" lang="en-US" sz="2000" spc="-1" strike="noStrike">
              <a:latin typeface="Arial"/>
            </a:endParaRPr>
          </a:p>
          <a:p>
            <a:pPr>
              <a:lnSpc>
                <a:spcPct val="100000"/>
              </a:lnSpc>
            </a:pPr>
            <a:endParaRPr b="0" lang="en-US" sz="2000" spc="-1" strike="noStrike">
              <a:latin typeface="Arial"/>
            </a:endParaRPr>
          </a:p>
        </p:txBody>
      </p:sp>
      <p:sp>
        <p:nvSpPr>
          <p:cNvPr id="253"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54" name="Picture 10" descr=""/>
          <p:cNvPicPr/>
          <p:nvPr/>
        </p:nvPicPr>
        <p:blipFill>
          <a:blip r:embed="rId2"/>
          <a:stretch/>
        </p:blipFill>
        <p:spPr>
          <a:xfrm>
            <a:off x="3673800" y="3726000"/>
            <a:ext cx="352440" cy="405360"/>
          </a:xfrm>
          <a:prstGeom prst="rect">
            <a:avLst/>
          </a:prstGeom>
          <a:ln>
            <a:noFill/>
          </a:ln>
        </p:spPr>
      </p:pic>
      <p:pic>
        <p:nvPicPr>
          <p:cNvPr id="255" name="Picture 4" descr=""/>
          <p:cNvPicPr/>
          <p:nvPr/>
        </p:nvPicPr>
        <p:blipFill>
          <a:blip r:embed="rId3"/>
          <a:stretch/>
        </p:blipFill>
        <p:spPr>
          <a:xfrm>
            <a:off x="4166640" y="3063240"/>
            <a:ext cx="2711520" cy="1815120"/>
          </a:xfrm>
          <a:prstGeom prst="rect">
            <a:avLst/>
          </a:prstGeom>
          <a:ln>
            <a:noFill/>
          </a:ln>
        </p:spPr>
      </p:pic>
      <p:sp>
        <p:nvSpPr>
          <p:cNvPr id="256" name="CustomShape 5"/>
          <p:cNvSpPr/>
          <p:nvPr/>
        </p:nvSpPr>
        <p:spPr>
          <a:xfrm>
            <a:off x="3906000" y="5790240"/>
            <a:ext cx="3782520" cy="394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000" spc="-1" strike="noStrike">
                <a:solidFill>
                  <a:srgbClr val="ff0000"/>
                </a:solidFill>
                <a:latin typeface="Calibri"/>
                <a:ea typeface="DejaVu Sans"/>
              </a:rPr>
              <a:t>Allow small skew</a:t>
            </a:r>
            <a:endParaRPr b="0" lang="en-US" sz="2000" spc="-1" strike="noStrike">
              <a:latin typeface="Arial"/>
            </a:endParaRPr>
          </a:p>
        </p:txBody>
      </p:sp>
      <p:pic>
        <p:nvPicPr>
          <p:cNvPr id="257" name="Picture 2" descr=""/>
          <p:cNvPicPr/>
          <p:nvPr/>
        </p:nvPicPr>
        <p:blipFill>
          <a:blip r:embed="rId4"/>
          <a:stretch/>
        </p:blipFill>
        <p:spPr>
          <a:xfrm>
            <a:off x="6951960" y="1067760"/>
            <a:ext cx="2008440" cy="1710720"/>
          </a:xfrm>
          <a:prstGeom prst="rect">
            <a:avLst/>
          </a:prstGeom>
          <a:ln>
            <a:noFill/>
          </a:ln>
        </p:spPr>
      </p:pic>
      <p:sp>
        <p:nvSpPr>
          <p:cNvPr id="258" name="CustomShape 6"/>
          <p:cNvSpPr/>
          <p:nvPr/>
        </p:nvSpPr>
        <p:spPr>
          <a:xfrm>
            <a:off x="221040" y="3279240"/>
            <a:ext cx="3344760" cy="1553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ff0000"/>
                </a:solidFill>
                <a:latin typeface="Calibri"/>
                <a:ea typeface="DejaVu Sans"/>
              </a:rPr>
              <a:t>What to do? </a:t>
            </a:r>
            <a:endParaRPr b="0" lang="en-US" sz="2400" spc="-1" strike="noStrike">
              <a:latin typeface="Arial"/>
            </a:endParaRPr>
          </a:p>
          <a:p>
            <a:pPr>
              <a:lnSpc>
                <a:spcPct val="100000"/>
              </a:lnSpc>
            </a:pPr>
            <a:r>
              <a:rPr b="0" lang="en-US" sz="2400" spc="-1" strike="noStrike">
                <a:solidFill>
                  <a:srgbClr val="ff0000"/>
                </a:solidFill>
                <a:latin typeface="Calibri"/>
                <a:ea typeface="DejaVu Sans"/>
              </a:rPr>
              <a:t>                            </a:t>
            </a:r>
            <a:r>
              <a:rPr b="0" lang="en-US" sz="2400" spc="-1" strike="noStrike">
                <a:solidFill>
                  <a:srgbClr val="ff0000"/>
                </a:solidFill>
                <a:latin typeface="Calibri"/>
                <a:ea typeface="DejaVu Sans"/>
              </a:rPr>
              <a:t>or </a:t>
            </a:r>
            <a:endParaRPr b="0" lang="en-US" sz="2400" spc="-1" strike="noStrike">
              <a:latin typeface="Arial"/>
            </a:endParaRPr>
          </a:p>
          <a:p>
            <a:pPr>
              <a:lnSpc>
                <a:spcPct val="100000"/>
              </a:lnSpc>
            </a:pPr>
            <a:r>
              <a:rPr b="0" lang="en-US" sz="2400" spc="-1" strike="noStrike">
                <a:solidFill>
                  <a:srgbClr val="ff0000"/>
                </a:solidFill>
                <a:latin typeface="Calibri"/>
                <a:ea typeface="DejaVu Sans"/>
              </a:rPr>
              <a:t>How to change the matrix </a:t>
            </a:r>
            <a:r>
              <a:rPr b="0" i="1" lang="en-US" sz="2400" spc="-1" strike="noStrike">
                <a:solidFill>
                  <a:srgbClr val="ff0000"/>
                </a:solidFill>
                <a:latin typeface="Calibri"/>
                <a:ea typeface="DejaVu Sans"/>
              </a:rPr>
              <a:t>M</a:t>
            </a:r>
            <a:r>
              <a:rPr b="0" lang="en-US" sz="2400" spc="-1" strike="noStrike">
                <a:solidFill>
                  <a:srgbClr val="ff0000"/>
                </a:solidFill>
                <a:latin typeface="Calibri"/>
                <a:ea typeface="DejaVu Sans"/>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rmAutofit/>
          </a:bodyPr>
          <a:p>
            <a:pPr algn="ctr">
              <a:lnSpc>
                <a:spcPct val="90000"/>
              </a:lnSpc>
            </a:pPr>
            <a:r>
              <a:rPr b="1" lang="en-US" sz="2400" spc="-1" strike="noStrike">
                <a:solidFill>
                  <a:srgbClr val="808080"/>
                </a:solidFill>
                <a:latin typeface="Arial"/>
              </a:rPr>
              <a:t>Remove assumption: non-skewed pixels</a:t>
            </a:r>
            <a:endParaRPr b="0" lang="en-US" sz="2400" spc="-1" strike="noStrike">
              <a:latin typeface="Arial"/>
            </a:endParaRPr>
          </a:p>
        </p:txBody>
      </p:sp>
      <p:sp>
        <p:nvSpPr>
          <p:cNvPr id="260" name="CustomShape 2"/>
          <p:cNvSpPr/>
          <p:nvPr/>
        </p:nvSpPr>
        <p:spPr>
          <a:xfrm>
            <a:off x="7956720" y="6553080"/>
            <a:ext cx="990000" cy="246240"/>
          </a:xfrm>
          <a:prstGeom prst="rect">
            <a:avLst/>
          </a:prstGeom>
          <a:noFill/>
          <a:ln>
            <a:noFill/>
          </a:ln>
        </p:spPr>
        <p:style>
          <a:lnRef idx="0"/>
          <a:fillRef idx="0"/>
          <a:effectRef idx="0"/>
          <a:fontRef idx="minor"/>
        </p:style>
      </p:sp>
      <p:pic>
        <p:nvPicPr>
          <p:cNvPr id="261" name="Picture 5" descr=""/>
          <p:cNvPicPr/>
          <p:nvPr/>
        </p:nvPicPr>
        <p:blipFill>
          <a:blip r:embed="rId1"/>
          <a:stretch/>
        </p:blipFill>
        <p:spPr>
          <a:xfrm>
            <a:off x="247680" y="947520"/>
            <a:ext cx="5942880" cy="1980360"/>
          </a:xfrm>
          <a:prstGeom prst="rect">
            <a:avLst/>
          </a:prstGeom>
          <a:ln>
            <a:noFill/>
          </a:ln>
        </p:spPr>
      </p:pic>
      <p:sp>
        <p:nvSpPr>
          <p:cNvPr id="26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Rectangular pixels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263"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Extrinsic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Camera at (0,0,0)</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64" name="Picture 10" descr=""/>
          <p:cNvPicPr/>
          <p:nvPr/>
        </p:nvPicPr>
        <p:blipFill>
          <a:blip r:embed="rId2"/>
          <a:stretch/>
        </p:blipFill>
        <p:spPr>
          <a:xfrm>
            <a:off x="3673800" y="3726000"/>
            <a:ext cx="352440" cy="405360"/>
          </a:xfrm>
          <a:prstGeom prst="rect">
            <a:avLst/>
          </a:prstGeom>
          <a:ln>
            <a:noFill/>
          </a:ln>
        </p:spPr>
      </p:pic>
      <p:pic>
        <p:nvPicPr>
          <p:cNvPr id="265" name="Picture 9" descr=""/>
          <p:cNvPicPr/>
          <p:nvPr/>
        </p:nvPicPr>
        <p:blipFill>
          <a:blip r:embed="rId3"/>
          <a:stretch/>
        </p:blipFill>
        <p:spPr>
          <a:xfrm>
            <a:off x="4026960" y="2928960"/>
            <a:ext cx="2797560" cy="1963800"/>
          </a:xfrm>
          <a:prstGeom prst="rect">
            <a:avLst/>
          </a:prstGeom>
          <a:ln>
            <a:noFill/>
          </a:ln>
        </p:spPr>
      </p:pic>
      <p:sp>
        <p:nvSpPr>
          <p:cNvPr id="266" name="CustomShape 5"/>
          <p:cNvSpPr/>
          <p:nvPr/>
        </p:nvSpPr>
        <p:spPr>
          <a:xfrm>
            <a:off x="4026960" y="3320280"/>
            <a:ext cx="138960" cy="1348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sp>
      <p:pic>
        <p:nvPicPr>
          <p:cNvPr id="267" name="Picture 13" descr=""/>
          <p:cNvPicPr/>
          <p:nvPr/>
        </p:nvPicPr>
        <p:blipFill>
          <a:blip r:embed="rId4"/>
          <a:stretch/>
        </p:blipFill>
        <p:spPr>
          <a:xfrm>
            <a:off x="628560" y="3527640"/>
            <a:ext cx="2221560" cy="764640"/>
          </a:xfrm>
          <a:prstGeom prst="rect">
            <a:avLst/>
          </a:prstGeom>
          <a:ln>
            <a:noFill/>
          </a:ln>
        </p:spPr>
      </p:pic>
      <p:sp>
        <p:nvSpPr>
          <p:cNvPr id="268" name="CustomShape 6"/>
          <p:cNvSpPr/>
          <p:nvPr/>
        </p:nvSpPr>
        <p:spPr>
          <a:xfrm>
            <a:off x="3092040" y="380844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Real world camera: Translate + Rotate</a:t>
            </a:r>
            <a:endParaRPr b="0" lang="en-US" sz="2400" spc="-1" strike="noStrike">
              <a:latin typeface="Arial"/>
            </a:endParaRPr>
          </a:p>
        </p:txBody>
      </p:sp>
      <p:sp>
        <p:nvSpPr>
          <p:cNvPr id="270" name="CustomShape 2"/>
          <p:cNvSpPr/>
          <p:nvPr/>
        </p:nvSpPr>
        <p:spPr>
          <a:xfrm>
            <a:off x="7956720" y="6553080"/>
            <a:ext cx="990000" cy="246240"/>
          </a:xfrm>
          <a:prstGeom prst="rect">
            <a:avLst/>
          </a:prstGeom>
          <a:noFill/>
          <a:ln>
            <a:noFill/>
          </a:ln>
        </p:spPr>
        <p:style>
          <a:lnRef idx="0"/>
          <a:fillRef idx="0"/>
          <a:effectRef idx="0"/>
          <a:fontRef idx="minor"/>
        </p:style>
      </p:sp>
      <p:pic>
        <p:nvPicPr>
          <p:cNvPr id="271" name="Picture 4" descr=""/>
          <p:cNvPicPr/>
          <p:nvPr/>
        </p:nvPicPr>
        <p:blipFill>
          <a:blip r:embed="rId1"/>
          <a:stretch/>
        </p:blipFill>
        <p:spPr>
          <a:xfrm>
            <a:off x="158400" y="1014480"/>
            <a:ext cx="8826120" cy="3978000"/>
          </a:xfrm>
          <a:prstGeom prst="rect">
            <a:avLst/>
          </a:prstGeom>
          <a:ln>
            <a:noFill/>
          </a:ln>
        </p:spPr>
      </p:pic>
      <p:sp>
        <p:nvSpPr>
          <p:cNvPr id="27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273" name="CustomShape 4"/>
          <p:cNvSpPr/>
          <p:nvPr/>
        </p:nvSpPr>
        <p:spPr>
          <a:xfrm>
            <a:off x="4977360" y="4774680"/>
            <a:ext cx="2711520" cy="16138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(0,0,0)</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No rotation</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Remove assumption: allow translation</a:t>
            </a:r>
            <a:endParaRPr b="0" lang="en-US" sz="2400" spc="-1" strike="noStrike">
              <a:latin typeface="Arial"/>
            </a:endParaRPr>
          </a:p>
        </p:txBody>
      </p:sp>
      <p:sp>
        <p:nvSpPr>
          <p:cNvPr id="275" name="CustomShape 2"/>
          <p:cNvSpPr/>
          <p:nvPr/>
        </p:nvSpPr>
        <p:spPr>
          <a:xfrm>
            <a:off x="7956720" y="6553080"/>
            <a:ext cx="990000" cy="246240"/>
          </a:xfrm>
          <a:prstGeom prst="rect">
            <a:avLst/>
          </a:prstGeom>
          <a:noFill/>
          <a:ln>
            <a:noFill/>
          </a:ln>
        </p:spPr>
        <p:style>
          <a:lnRef idx="0"/>
          <a:fillRef idx="0"/>
          <a:effectRef idx="0"/>
          <a:fontRef idx="minor"/>
        </p:style>
      </p:sp>
      <p:sp>
        <p:nvSpPr>
          <p:cNvPr id="276"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277" name="CustomShape 4"/>
          <p:cNvSpPr/>
          <p:nvPr/>
        </p:nvSpPr>
        <p:spPr>
          <a:xfrm>
            <a:off x="4977360" y="4774680"/>
            <a:ext cx="3695400" cy="139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ff0000"/>
              </a:buClr>
              <a:buFont typeface="Arial"/>
              <a:buChar char="•"/>
            </a:pPr>
            <a:r>
              <a:rPr b="0" lang="en-US" sz="2000" spc="-1" strike="noStrike">
                <a:solidFill>
                  <a:srgbClr val="ff0000"/>
                </a:solidFill>
                <a:latin typeface="Calibri"/>
                <a:ea typeface="DejaVu Sans"/>
              </a:rPr>
              <a:t>Camera at </a:t>
            </a:r>
            <a:r>
              <a:rPr b="0" lang="en-US" sz="2000" spc="-1" strike="sngStrike">
                <a:solidFill>
                  <a:srgbClr val="ff0000"/>
                </a:solidFill>
                <a:latin typeface="Calibri"/>
                <a:ea typeface="DejaVu Sans"/>
              </a:rPr>
              <a:t>(0,0,0)</a:t>
            </a:r>
            <a:r>
              <a:rPr b="0" lang="en-US" sz="2000" spc="-1" strike="noStrike">
                <a:solidFill>
                  <a:srgbClr val="ff0000"/>
                </a:solidFill>
                <a:latin typeface="Calibri"/>
                <a:ea typeface="DejaVu Sans"/>
              </a:rPr>
              <a:t> =&gt; (t</a:t>
            </a:r>
            <a:r>
              <a:rPr b="0" lang="en-US" sz="2000" spc="-1" strike="noStrike" baseline="-25000">
                <a:solidFill>
                  <a:srgbClr val="ff0000"/>
                </a:solidFill>
                <a:latin typeface="Calibri"/>
                <a:ea typeface="DejaVu Sans"/>
              </a:rPr>
              <a:t>x</a:t>
            </a:r>
            <a:r>
              <a:rPr b="0" lang="en-US" sz="2000" spc="-1" strike="noStrike">
                <a:solidFill>
                  <a:srgbClr val="ff0000"/>
                </a:solidFill>
                <a:latin typeface="Calibri"/>
                <a:ea typeface="DejaVu Sans"/>
              </a:rPr>
              <a:t>, t</a:t>
            </a:r>
            <a:r>
              <a:rPr b="0" lang="en-US" sz="2000" spc="-1" strike="noStrike" baseline="-25000">
                <a:solidFill>
                  <a:srgbClr val="ff0000"/>
                </a:solidFill>
                <a:latin typeface="Calibri"/>
                <a:ea typeface="DejaVu Sans"/>
              </a:rPr>
              <a:t>y</a:t>
            </a:r>
            <a:r>
              <a:rPr b="0" lang="en-US" sz="2000" spc="-1" strike="noStrike">
                <a:solidFill>
                  <a:srgbClr val="ff0000"/>
                </a:solidFill>
                <a:latin typeface="Calibri"/>
                <a:ea typeface="DejaVu Sans"/>
              </a:rPr>
              <a:t>, t</a:t>
            </a:r>
            <a:r>
              <a:rPr b="0" lang="en-US" sz="2000" spc="-1" strike="noStrike" baseline="-25000">
                <a:solidFill>
                  <a:srgbClr val="ff0000"/>
                </a:solidFill>
                <a:latin typeface="Calibri"/>
                <a:ea typeface="DejaVu Sans"/>
              </a:rPr>
              <a:t>z</a:t>
            </a:r>
            <a:r>
              <a:rPr b="0" lang="en-US" sz="2000" spc="-1" strike="noStrike">
                <a:solidFill>
                  <a:srgbClr val="ff0000"/>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78" name="Picture 7" descr=""/>
          <p:cNvPicPr/>
          <p:nvPr/>
        </p:nvPicPr>
        <p:blipFill>
          <a:blip r:embed="rId1"/>
          <a:stretch/>
        </p:blipFill>
        <p:spPr>
          <a:xfrm>
            <a:off x="1414080" y="1846080"/>
            <a:ext cx="3390120" cy="2113920"/>
          </a:xfrm>
          <a:prstGeom prst="rect">
            <a:avLst/>
          </a:prstGeom>
          <a:ln>
            <a:noFill/>
          </a:ln>
        </p:spPr>
      </p:pic>
      <p:sp>
        <p:nvSpPr>
          <p:cNvPr id="279" name="CustomShape 5"/>
          <p:cNvSpPr/>
          <p:nvPr/>
        </p:nvSpPr>
        <p:spPr>
          <a:xfrm>
            <a:off x="5929560" y="2696040"/>
            <a:ext cx="1130400" cy="455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ff0000"/>
                </a:solidFill>
                <a:latin typeface="Calibri"/>
                <a:ea typeface="DejaVu Sans"/>
              </a:rPr>
              <a:t>How?</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Remove assumption: allow translation</a:t>
            </a:r>
            <a:endParaRPr b="0" lang="en-US" sz="2400" spc="-1" strike="noStrike">
              <a:latin typeface="Arial"/>
            </a:endParaRPr>
          </a:p>
        </p:txBody>
      </p:sp>
      <p:sp>
        <p:nvSpPr>
          <p:cNvPr id="281" name="CustomShape 2"/>
          <p:cNvSpPr/>
          <p:nvPr/>
        </p:nvSpPr>
        <p:spPr>
          <a:xfrm>
            <a:off x="7956720" y="6553080"/>
            <a:ext cx="990000" cy="246240"/>
          </a:xfrm>
          <a:prstGeom prst="rect">
            <a:avLst/>
          </a:prstGeom>
          <a:noFill/>
          <a:ln>
            <a:noFill/>
          </a:ln>
        </p:spPr>
        <p:style>
          <a:lnRef idx="0"/>
          <a:fillRef idx="0"/>
          <a:effectRef idx="0"/>
          <a:fontRef idx="minor"/>
        </p:style>
      </p:sp>
      <p:sp>
        <p:nvSpPr>
          <p:cNvPr id="28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283" name="CustomShape 4"/>
          <p:cNvSpPr/>
          <p:nvPr/>
        </p:nvSpPr>
        <p:spPr>
          <a:xfrm>
            <a:off x="4977360" y="4774680"/>
            <a:ext cx="3695400" cy="13924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ff0000"/>
              </a:buClr>
              <a:buFont typeface="Arial"/>
              <a:buChar char="•"/>
            </a:pPr>
            <a:r>
              <a:rPr b="0" lang="en-US" sz="2000" spc="-1" strike="noStrike">
                <a:solidFill>
                  <a:srgbClr val="ff0000"/>
                </a:solidFill>
                <a:latin typeface="Calibri"/>
                <a:ea typeface="DejaVu Sans"/>
              </a:rPr>
              <a:t>Camera at </a:t>
            </a:r>
            <a:r>
              <a:rPr b="0" lang="en-US" sz="2000" spc="-1" strike="sngStrike">
                <a:solidFill>
                  <a:srgbClr val="ff0000"/>
                </a:solidFill>
                <a:latin typeface="Calibri"/>
                <a:ea typeface="DejaVu Sans"/>
              </a:rPr>
              <a:t>(0,0,0)</a:t>
            </a:r>
            <a:r>
              <a:rPr b="0" lang="en-US" sz="2000" spc="-1" strike="noStrike">
                <a:solidFill>
                  <a:srgbClr val="ff0000"/>
                </a:solidFill>
                <a:latin typeface="Calibri"/>
                <a:ea typeface="DejaVu Sans"/>
              </a:rPr>
              <a:t> =&gt; (t</a:t>
            </a:r>
            <a:r>
              <a:rPr b="0" lang="en-US" sz="2000" spc="-1" strike="noStrike" baseline="-25000">
                <a:solidFill>
                  <a:srgbClr val="ff0000"/>
                </a:solidFill>
                <a:latin typeface="Calibri"/>
                <a:ea typeface="DejaVu Sans"/>
              </a:rPr>
              <a:t>x</a:t>
            </a:r>
            <a:r>
              <a:rPr b="0" lang="en-US" sz="2000" spc="-1" strike="noStrike">
                <a:solidFill>
                  <a:srgbClr val="ff0000"/>
                </a:solidFill>
                <a:latin typeface="Calibri"/>
                <a:ea typeface="DejaVu Sans"/>
              </a:rPr>
              <a:t>, t</a:t>
            </a:r>
            <a:r>
              <a:rPr b="0" lang="en-US" sz="2000" spc="-1" strike="noStrike" baseline="-25000">
                <a:solidFill>
                  <a:srgbClr val="ff0000"/>
                </a:solidFill>
                <a:latin typeface="Calibri"/>
                <a:ea typeface="DejaVu Sans"/>
              </a:rPr>
              <a:t>y</a:t>
            </a:r>
            <a:r>
              <a:rPr b="0" lang="en-US" sz="2000" spc="-1" strike="noStrike">
                <a:solidFill>
                  <a:srgbClr val="ff0000"/>
                </a:solidFill>
                <a:latin typeface="Calibri"/>
                <a:ea typeface="DejaVu Sans"/>
              </a:rPr>
              <a:t>, t</a:t>
            </a:r>
            <a:r>
              <a:rPr b="0" lang="en-US" sz="2000" spc="-1" strike="noStrike" baseline="-25000">
                <a:solidFill>
                  <a:srgbClr val="ff0000"/>
                </a:solidFill>
                <a:latin typeface="Calibri"/>
                <a:ea typeface="DejaVu Sans"/>
              </a:rPr>
              <a:t>z</a:t>
            </a:r>
            <a:r>
              <a:rPr b="0" lang="en-US" sz="2000" spc="-1" strike="noStrike">
                <a:solidFill>
                  <a:srgbClr val="ff0000"/>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No rotation</a:t>
            </a:r>
            <a:endParaRPr b="0" lang="en-US" sz="2000" spc="-1" strike="noStrike">
              <a:latin typeface="Arial"/>
            </a:endParaRPr>
          </a:p>
        </p:txBody>
      </p:sp>
      <p:pic>
        <p:nvPicPr>
          <p:cNvPr id="284" name="Picture 2" descr=""/>
          <p:cNvPicPr/>
          <p:nvPr/>
        </p:nvPicPr>
        <p:blipFill>
          <a:blip r:embed="rId1"/>
          <a:stretch/>
        </p:blipFill>
        <p:spPr>
          <a:xfrm>
            <a:off x="2894040" y="1832760"/>
            <a:ext cx="4599720" cy="2399760"/>
          </a:xfrm>
          <a:prstGeom prst="rect">
            <a:avLst/>
          </a:prstGeom>
          <a:ln>
            <a:noFill/>
          </a:ln>
        </p:spPr>
      </p:pic>
      <p:pic>
        <p:nvPicPr>
          <p:cNvPr id="285" name="Picture 6" descr=""/>
          <p:cNvPicPr/>
          <p:nvPr/>
        </p:nvPicPr>
        <p:blipFill>
          <a:blip r:embed="rId2"/>
          <a:stretch/>
        </p:blipFill>
        <p:spPr>
          <a:xfrm>
            <a:off x="2284200" y="2629080"/>
            <a:ext cx="608760" cy="618480"/>
          </a:xfrm>
          <a:prstGeom prst="rect">
            <a:avLst/>
          </a:prstGeom>
          <a:ln>
            <a:noFill/>
          </a:ln>
        </p:spPr>
      </p:pic>
      <p:pic>
        <p:nvPicPr>
          <p:cNvPr id="286" name="Picture 9" descr=""/>
          <p:cNvPicPr/>
          <p:nvPr/>
        </p:nvPicPr>
        <p:blipFill>
          <a:blip r:embed="rId3"/>
          <a:stretch/>
        </p:blipFill>
        <p:spPr>
          <a:xfrm>
            <a:off x="122400" y="2698560"/>
            <a:ext cx="1903320" cy="624600"/>
          </a:xfrm>
          <a:prstGeom prst="rect">
            <a:avLst/>
          </a:prstGeom>
          <a:ln>
            <a:noFill/>
          </a:ln>
        </p:spPr>
      </p:pic>
      <p:sp>
        <p:nvSpPr>
          <p:cNvPr id="287" name="CustomShape 5"/>
          <p:cNvSpPr/>
          <p:nvPr/>
        </p:nvSpPr>
        <p:spPr>
          <a:xfrm>
            <a:off x="2083680" y="284436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Remove assumption: allow rotation</a:t>
            </a:r>
            <a:endParaRPr b="0" lang="en-US" sz="2400" spc="-1" strike="noStrike">
              <a:latin typeface="Arial"/>
            </a:endParaRPr>
          </a:p>
        </p:txBody>
      </p:sp>
      <p:sp>
        <p:nvSpPr>
          <p:cNvPr id="289" name="CustomShape 2"/>
          <p:cNvSpPr/>
          <p:nvPr/>
        </p:nvSpPr>
        <p:spPr>
          <a:xfrm>
            <a:off x="7956720" y="6553080"/>
            <a:ext cx="990000" cy="246240"/>
          </a:xfrm>
          <a:prstGeom prst="rect">
            <a:avLst/>
          </a:prstGeom>
          <a:noFill/>
          <a:ln>
            <a:noFill/>
          </a:ln>
        </p:spPr>
        <p:style>
          <a:lnRef idx="0"/>
          <a:fillRef idx="0"/>
          <a:effectRef idx="0"/>
          <a:fontRef idx="minor"/>
        </p:style>
      </p:sp>
      <p:sp>
        <p:nvSpPr>
          <p:cNvPr id="290"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291" name="CustomShape 4"/>
          <p:cNvSpPr/>
          <p:nvPr/>
        </p:nvSpPr>
        <p:spPr>
          <a:xfrm>
            <a:off x="4977360" y="4774680"/>
            <a:ext cx="3695400" cy="1697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a:t>
            </a:r>
            <a:r>
              <a:rPr b="0" lang="en-US" sz="2000" spc="-1" strike="sngStrike">
                <a:solidFill>
                  <a:srgbClr val="000000"/>
                </a:solidFill>
                <a:latin typeface="Calibri"/>
                <a:ea typeface="DejaVu Sans"/>
              </a:rPr>
              <a:t>(0,0,0)</a:t>
            </a:r>
            <a:r>
              <a:rPr b="0" lang="en-US" sz="2000" spc="-1" strike="noStrike">
                <a:solidFill>
                  <a:srgbClr val="000000"/>
                </a:solidFill>
                <a:latin typeface="Calibri"/>
                <a:ea typeface="DejaVu Sans"/>
              </a:rPr>
              <a:t> =&gt;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ff0000"/>
              </a:buClr>
              <a:buFont typeface="Arial"/>
              <a:buChar char="•"/>
            </a:pPr>
            <a:r>
              <a:rPr b="0" lang="en-US" sz="2000" spc="-1" strike="sngStrike">
                <a:solidFill>
                  <a:srgbClr val="ff0000"/>
                </a:solidFill>
                <a:latin typeface="Calibri"/>
                <a:ea typeface="DejaVu Sans"/>
              </a:rPr>
              <a:t>No rotation </a:t>
            </a:r>
            <a:r>
              <a:rPr b="0" lang="en-US" sz="2000" spc="-1" strike="noStrike">
                <a:solidFill>
                  <a:srgbClr val="ff0000"/>
                </a:solidFill>
                <a:latin typeface="Calibri"/>
                <a:ea typeface="DejaVu Sans"/>
              </a:rPr>
              <a:t>=&gt; Allow rotation</a:t>
            </a:r>
            <a:endParaRPr b="0" lang="en-US" sz="2000" spc="-1" strike="noStrike">
              <a:latin typeface="Arial"/>
            </a:endParaRPr>
          </a:p>
        </p:txBody>
      </p:sp>
      <p:pic>
        <p:nvPicPr>
          <p:cNvPr id="292" name="Picture 2" descr=""/>
          <p:cNvPicPr/>
          <p:nvPr/>
        </p:nvPicPr>
        <p:blipFill>
          <a:blip r:embed="rId1"/>
          <a:stretch/>
        </p:blipFill>
        <p:spPr>
          <a:xfrm>
            <a:off x="2894040" y="1832760"/>
            <a:ext cx="4599720" cy="2399760"/>
          </a:xfrm>
          <a:prstGeom prst="rect">
            <a:avLst/>
          </a:prstGeom>
          <a:ln>
            <a:noFill/>
          </a:ln>
        </p:spPr>
      </p:pic>
      <p:pic>
        <p:nvPicPr>
          <p:cNvPr id="293" name="Picture 6" descr=""/>
          <p:cNvPicPr/>
          <p:nvPr/>
        </p:nvPicPr>
        <p:blipFill>
          <a:blip r:embed="rId2"/>
          <a:stretch/>
        </p:blipFill>
        <p:spPr>
          <a:xfrm>
            <a:off x="2284200" y="2629080"/>
            <a:ext cx="608760" cy="618480"/>
          </a:xfrm>
          <a:prstGeom prst="rect">
            <a:avLst/>
          </a:prstGeom>
          <a:ln>
            <a:noFill/>
          </a:ln>
        </p:spPr>
      </p:pic>
      <p:sp>
        <p:nvSpPr>
          <p:cNvPr id="294" name="CustomShape 5"/>
          <p:cNvSpPr/>
          <p:nvPr/>
        </p:nvSpPr>
        <p:spPr>
          <a:xfrm>
            <a:off x="6363360" y="5856480"/>
            <a:ext cx="1130400" cy="455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a:solidFill>
                  <a:srgbClr val="ff0000"/>
                </a:solidFill>
                <a:latin typeface="Calibri"/>
                <a:ea typeface="DejaVu Sans"/>
              </a:rPr>
              <a:t>How?</a:t>
            </a:r>
            <a:endParaRPr b="0" lang="en-US" sz="2400" spc="-1" strike="noStrike">
              <a:latin typeface="Arial"/>
            </a:endParaRPr>
          </a:p>
        </p:txBody>
      </p:sp>
      <p:pic>
        <p:nvPicPr>
          <p:cNvPr id="295" name="Picture 8" descr=""/>
          <p:cNvPicPr/>
          <p:nvPr/>
        </p:nvPicPr>
        <p:blipFill>
          <a:blip r:embed="rId3"/>
          <a:stretch/>
        </p:blipFill>
        <p:spPr>
          <a:xfrm>
            <a:off x="122400" y="2698560"/>
            <a:ext cx="1903320" cy="624600"/>
          </a:xfrm>
          <a:prstGeom prst="rect">
            <a:avLst/>
          </a:prstGeom>
          <a:ln>
            <a:noFill/>
          </a:ln>
        </p:spPr>
      </p:pic>
      <p:sp>
        <p:nvSpPr>
          <p:cNvPr id="296" name="CustomShape 6"/>
          <p:cNvSpPr/>
          <p:nvPr/>
        </p:nvSpPr>
        <p:spPr>
          <a:xfrm>
            <a:off x="2083680" y="284436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Remove assumption: allow rotation</a:t>
            </a:r>
            <a:endParaRPr b="0" lang="en-US" sz="2400" spc="-1" strike="noStrike">
              <a:latin typeface="Arial"/>
            </a:endParaRPr>
          </a:p>
        </p:txBody>
      </p:sp>
      <p:sp>
        <p:nvSpPr>
          <p:cNvPr id="298" name="CustomShape 2"/>
          <p:cNvSpPr/>
          <p:nvPr/>
        </p:nvSpPr>
        <p:spPr>
          <a:xfrm>
            <a:off x="7956720" y="6553080"/>
            <a:ext cx="990000" cy="246240"/>
          </a:xfrm>
          <a:prstGeom prst="rect">
            <a:avLst/>
          </a:prstGeom>
          <a:noFill/>
          <a:ln>
            <a:noFill/>
          </a:ln>
        </p:spPr>
        <p:style>
          <a:lnRef idx="0"/>
          <a:fillRef idx="0"/>
          <a:effectRef idx="0"/>
          <a:fontRef idx="minor"/>
        </p:style>
      </p:sp>
      <p:sp>
        <p:nvSpPr>
          <p:cNvPr id="299"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300" name="CustomShape 4"/>
          <p:cNvSpPr/>
          <p:nvPr/>
        </p:nvSpPr>
        <p:spPr>
          <a:xfrm>
            <a:off x="4977360" y="4774680"/>
            <a:ext cx="3695400" cy="1697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a:t>
            </a:r>
            <a:r>
              <a:rPr b="0" lang="en-US" sz="2000" spc="-1" strike="sngStrike">
                <a:solidFill>
                  <a:srgbClr val="000000"/>
                </a:solidFill>
                <a:latin typeface="Calibri"/>
                <a:ea typeface="DejaVu Sans"/>
              </a:rPr>
              <a:t>(0,0,0)</a:t>
            </a:r>
            <a:r>
              <a:rPr b="0" lang="en-US" sz="2000" spc="-1" strike="noStrike">
                <a:solidFill>
                  <a:srgbClr val="000000"/>
                </a:solidFill>
                <a:latin typeface="Calibri"/>
                <a:ea typeface="DejaVu Sans"/>
              </a:rPr>
              <a:t> =&gt;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ff0000"/>
              </a:buClr>
              <a:buFont typeface="Arial"/>
              <a:buChar char="•"/>
            </a:pPr>
            <a:r>
              <a:rPr b="0" lang="en-US" sz="2000" spc="-1" strike="sngStrike">
                <a:solidFill>
                  <a:srgbClr val="ff0000"/>
                </a:solidFill>
                <a:latin typeface="Calibri"/>
                <a:ea typeface="DejaVu Sans"/>
              </a:rPr>
              <a:t>No rotation </a:t>
            </a:r>
            <a:r>
              <a:rPr b="0" lang="en-US" sz="2000" spc="-1" strike="noStrike">
                <a:solidFill>
                  <a:srgbClr val="ff0000"/>
                </a:solidFill>
                <a:latin typeface="Calibri"/>
                <a:ea typeface="DejaVu Sans"/>
              </a:rPr>
              <a:t>=&gt; Allow rotation</a:t>
            </a:r>
            <a:endParaRPr b="0" lang="en-US" sz="2000" spc="-1" strike="noStrike">
              <a:latin typeface="Arial"/>
            </a:endParaRPr>
          </a:p>
        </p:txBody>
      </p:sp>
      <p:pic>
        <p:nvPicPr>
          <p:cNvPr id="301" name="Picture 6" descr=""/>
          <p:cNvPicPr/>
          <p:nvPr/>
        </p:nvPicPr>
        <p:blipFill>
          <a:blip r:embed="rId1"/>
          <a:stretch/>
        </p:blipFill>
        <p:spPr>
          <a:xfrm>
            <a:off x="785880" y="1328400"/>
            <a:ext cx="7571520" cy="322812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Remove assumption: allow rotation</a:t>
            </a:r>
            <a:endParaRPr b="0" lang="en-US" sz="2400" spc="-1" strike="noStrike">
              <a:latin typeface="Arial"/>
            </a:endParaRPr>
          </a:p>
        </p:txBody>
      </p:sp>
      <p:sp>
        <p:nvSpPr>
          <p:cNvPr id="303" name="CustomShape 2"/>
          <p:cNvSpPr/>
          <p:nvPr/>
        </p:nvSpPr>
        <p:spPr>
          <a:xfrm>
            <a:off x="7956720" y="6553080"/>
            <a:ext cx="990000" cy="246240"/>
          </a:xfrm>
          <a:prstGeom prst="rect">
            <a:avLst/>
          </a:prstGeom>
          <a:noFill/>
          <a:ln>
            <a:noFill/>
          </a:ln>
        </p:spPr>
        <p:style>
          <a:lnRef idx="0"/>
          <a:fillRef idx="0"/>
          <a:effectRef idx="0"/>
          <a:fontRef idx="minor"/>
        </p:style>
      </p:sp>
      <p:sp>
        <p:nvSpPr>
          <p:cNvPr id="304"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bfbfbf"/>
                </a:solidFill>
                <a:latin typeface="Calibri"/>
                <a:ea typeface="DejaVu Sans"/>
              </a:rPr>
              <a:t>Intrinsic Assumptions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Optical center at (u</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,v</a:t>
            </a:r>
            <a:r>
              <a:rPr b="0" lang="en-US" sz="2000" spc="-1" strike="noStrike" baseline="-25000">
                <a:solidFill>
                  <a:srgbClr val="bfbfbf"/>
                </a:solidFill>
                <a:latin typeface="Calibri"/>
                <a:ea typeface="DejaVu Sans"/>
              </a:rPr>
              <a:t>0</a:t>
            </a:r>
            <a:r>
              <a:rPr b="0" lang="en-US" sz="2000" spc="-1" strike="noStrike">
                <a:solidFill>
                  <a:srgbClr val="bfbfbf"/>
                </a:solidFill>
                <a:latin typeface="Calibri"/>
                <a:ea typeface="DejaVu Sans"/>
              </a:rPr>
              <a:t>)</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Rectangular pixels</a:t>
            </a:r>
            <a:endParaRPr b="0" lang="en-US" sz="2000" spc="-1" strike="noStrike">
              <a:latin typeface="Arial"/>
            </a:endParaRPr>
          </a:p>
          <a:p>
            <a:pPr marL="285840" indent="-285120">
              <a:lnSpc>
                <a:spcPct val="100000"/>
              </a:lnSpc>
              <a:buClr>
                <a:srgbClr val="bfbfbf"/>
              </a:buClr>
              <a:buFont typeface="Arial"/>
              <a:buChar char="•"/>
            </a:pPr>
            <a:r>
              <a:rPr b="0" lang="en-US" sz="2000" spc="-1" strike="noStrike">
                <a:solidFill>
                  <a:srgbClr val="bfbfbf"/>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305" name="CustomShape 4"/>
          <p:cNvSpPr/>
          <p:nvPr/>
        </p:nvSpPr>
        <p:spPr>
          <a:xfrm>
            <a:off x="4977360" y="4774680"/>
            <a:ext cx="3695400" cy="16974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a:t>
            </a:r>
            <a:r>
              <a:rPr b="0" lang="en-US" sz="2000" spc="-1" strike="sngStrike">
                <a:solidFill>
                  <a:srgbClr val="000000"/>
                </a:solidFill>
                <a:latin typeface="Calibri"/>
                <a:ea typeface="DejaVu Sans"/>
              </a:rPr>
              <a:t>(0,0,0)</a:t>
            </a:r>
            <a:r>
              <a:rPr b="0" lang="en-US" sz="2000" spc="-1" strike="noStrike">
                <a:solidFill>
                  <a:srgbClr val="000000"/>
                </a:solidFill>
                <a:latin typeface="Calibri"/>
                <a:ea typeface="DejaVu Sans"/>
              </a:rPr>
              <a:t> =&gt;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ff0000"/>
              </a:buClr>
              <a:buFont typeface="Arial"/>
              <a:buChar char="•"/>
            </a:pPr>
            <a:r>
              <a:rPr b="0" lang="en-US" sz="2000" spc="-1" strike="sngStrike">
                <a:solidFill>
                  <a:srgbClr val="ff0000"/>
                </a:solidFill>
                <a:latin typeface="Calibri"/>
                <a:ea typeface="DejaVu Sans"/>
              </a:rPr>
              <a:t>No rotation </a:t>
            </a:r>
            <a:r>
              <a:rPr b="0" lang="en-US" sz="2000" spc="-1" strike="noStrike">
                <a:solidFill>
                  <a:srgbClr val="ff0000"/>
                </a:solidFill>
                <a:latin typeface="Calibri"/>
                <a:ea typeface="DejaVu Sans"/>
              </a:rPr>
              <a:t>=&gt; Allow rotation</a:t>
            </a:r>
            <a:endParaRPr b="0" lang="en-US" sz="2000" spc="-1" strike="noStrike">
              <a:latin typeface="Arial"/>
            </a:endParaRPr>
          </a:p>
        </p:txBody>
      </p:sp>
      <p:pic>
        <p:nvPicPr>
          <p:cNvPr id="306" name="Picture 6" descr=""/>
          <p:cNvPicPr/>
          <p:nvPr/>
        </p:nvPicPr>
        <p:blipFill>
          <a:blip r:embed="rId1"/>
          <a:stretch/>
        </p:blipFill>
        <p:spPr>
          <a:xfrm>
            <a:off x="3124080" y="1899720"/>
            <a:ext cx="5123880" cy="2370960"/>
          </a:xfrm>
          <a:prstGeom prst="rect">
            <a:avLst/>
          </a:prstGeom>
          <a:ln>
            <a:noFill/>
          </a:ln>
        </p:spPr>
      </p:pic>
      <p:pic>
        <p:nvPicPr>
          <p:cNvPr id="307" name="Picture 7" descr=""/>
          <p:cNvPicPr/>
          <p:nvPr/>
        </p:nvPicPr>
        <p:blipFill>
          <a:blip r:embed="rId2"/>
          <a:stretch/>
        </p:blipFill>
        <p:spPr>
          <a:xfrm>
            <a:off x="2514240" y="2695320"/>
            <a:ext cx="608760" cy="618480"/>
          </a:xfrm>
          <a:prstGeom prst="rect">
            <a:avLst/>
          </a:prstGeom>
          <a:ln>
            <a:noFill/>
          </a:ln>
        </p:spPr>
      </p:pic>
      <p:pic>
        <p:nvPicPr>
          <p:cNvPr id="308" name="Picture 8" descr=""/>
          <p:cNvPicPr/>
          <p:nvPr/>
        </p:nvPicPr>
        <p:blipFill>
          <a:blip r:embed="rId3"/>
          <a:stretch/>
        </p:blipFill>
        <p:spPr>
          <a:xfrm>
            <a:off x="18720" y="2742480"/>
            <a:ext cx="2190600" cy="695160"/>
          </a:xfrm>
          <a:prstGeom prst="rect">
            <a:avLst/>
          </a:prstGeom>
          <a:ln>
            <a:noFill/>
          </a:ln>
        </p:spPr>
      </p:pic>
      <p:sp>
        <p:nvSpPr>
          <p:cNvPr id="309" name="CustomShape 5"/>
          <p:cNvSpPr/>
          <p:nvPr/>
        </p:nvSpPr>
        <p:spPr>
          <a:xfrm>
            <a:off x="2286720" y="292500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A generic projection matrix</a:t>
            </a:r>
            <a:endParaRPr b="0" lang="en-US" sz="2400" spc="-1" strike="noStrike">
              <a:latin typeface="Arial"/>
            </a:endParaRPr>
          </a:p>
        </p:txBody>
      </p:sp>
      <p:sp>
        <p:nvSpPr>
          <p:cNvPr id="311" name="CustomShape 2"/>
          <p:cNvSpPr/>
          <p:nvPr/>
        </p:nvSpPr>
        <p:spPr>
          <a:xfrm>
            <a:off x="7956720" y="6553080"/>
            <a:ext cx="990000" cy="246240"/>
          </a:xfrm>
          <a:prstGeom prst="rect">
            <a:avLst/>
          </a:prstGeom>
          <a:noFill/>
          <a:ln>
            <a:noFill/>
          </a:ln>
        </p:spPr>
        <p:style>
          <a:lnRef idx="0"/>
          <a:fillRef idx="0"/>
          <a:effectRef idx="0"/>
          <a:fontRef idx="minor"/>
        </p:style>
      </p:sp>
      <p:sp>
        <p:nvSpPr>
          <p:cNvPr id="31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Rectangular pixels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313" name="CustomShape 4"/>
          <p:cNvSpPr/>
          <p:nvPr/>
        </p:nvSpPr>
        <p:spPr>
          <a:xfrm>
            <a:off x="4977360" y="4774680"/>
            <a:ext cx="3695400" cy="1045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rotation</a:t>
            </a:r>
            <a:endParaRPr b="0" lang="en-US" sz="2000" spc="-1" strike="noStrike">
              <a:latin typeface="Arial"/>
            </a:endParaRPr>
          </a:p>
        </p:txBody>
      </p:sp>
      <p:pic>
        <p:nvPicPr>
          <p:cNvPr id="314" name="Picture 7" descr=""/>
          <p:cNvPicPr/>
          <p:nvPr/>
        </p:nvPicPr>
        <p:blipFill>
          <a:blip r:embed="rId1"/>
          <a:stretch/>
        </p:blipFill>
        <p:spPr>
          <a:xfrm>
            <a:off x="2514240" y="2695320"/>
            <a:ext cx="608760" cy="618480"/>
          </a:xfrm>
          <a:prstGeom prst="rect">
            <a:avLst/>
          </a:prstGeom>
          <a:ln>
            <a:noFill/>
          </a:ln>
        </p:spPr>
      </p:pic>
      <p:pic>
        <p:nvPicPr>
          <p:cNvPr id="315" name="Picture 2" descr=""/>
          <p:cNvPicPr/>
          <p:nvPr/>
        </p:nvPicPr>
        <p:blipFill>
          <a:blip r:embed="rId2"/>
          <a:stretch/>
        </p:blipFill>
        <p:spPr>
          <a:xfrm>
            <a:off x="3123360" y="1999440"/>
            <a:ext cx="5123880" cy="2161440"/>
          </a:xfrm>
          <a:prstGeom prst="rect">
            <a:avLst/>
          </a:prstGeom>
          <a:ln>
            <a:noFill/>
          </a:ln>
        </p:spPr>
      </p:pic>
      <p:sp>
        <p:nvSpPr>
          <p:cNvPr id="316" name="CustomShape 5"/>
          <p:cNvSpPr/>
          <p:nvPr/>
        </p:nvSpPr>
        <p:spPr>
          <a:xfrm>
            <a:off x="2834280" y="1282320"/>
            <a:ext cx="3535200" cy="455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400" spc="-1" strike="noStrike">
                <a:solidFill>
                  <a:srgbClr val="ff0000"/>
                </a:solidFill>
                <a:latin typeface="Calibri"/>
                <a:ea typeface="DejaVu Sans"/>
              </a:rPr>
              <a:t>Degrees of freedom??</a:t>
            </a:r>
            <a:endParaRPr b="0" lang="en-US" sz="2400" spc="-1" strike="noStrike">
              <a:latin typeface="Arial"/>
            </a:endParaRPr>
          </a:p>
        </p:txBody>
      </p:sp>
      <p:pic>
        <p:nvPicPr>
          <p:cNvPr id="317" name="Picture 9" descr=""/>
          <p:cNvPicPr/>
          <p:nvPr/>
        </p:nvPicPr>
        <p:blipFill>
          <a:blip r:embed="rId3"/>
          <a:stretch/>
        </p:blipFill>
        <p:spPr>
          <a:xfrm>
            <a:off x="18720" y="2742480"/>
            <a:ext cx="2190600" cy="695160"/>
          </a:xfrm>
          <a:prstGeom prst="rect">
            <a:avLst/>
          </a:prstGeom>
          <a:ln>
            <a:noFill/>
          </a:ln>
        </p:spPr>
      </p:pic>
      <p:sp>
        <p:nvSpPr>
          <p:cNvPr id="318" name="CustomShape 6"/>
          <p:cNvSpPr/>
          <p:nvPr/>
        </p:nvSpPr>
        <p:spPr>
          <a:xfrm>
            <a:off x="2286720" y="292500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31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a:t>
            </a:r>
            <a:endParaRPr b="0" lang="en-US" sz="2400" spc="-1" strike="noStrike">
              <a:latin typeface="Arial"/>
            </a:endParaRPr>
          </a:p>
        </p:txBody>
      </p:sp>
      <p:sp>
        <p:nvSpPr>
          <p:cNvPr id="95" name="CustomShape 2"/>
          <p:cNvSpPr/>
          <p:nvPr/>
        </p:nvSpPr>
        <p:spPr>
          <a:xfrm>
            <a:off x="7956720" y="6553080"/>
            <a:ext cx="990000" cy="246240"/>
          </a:xfrm>
          <a:prstGeom prst="rect">
            <a:avLst/>
          </a:prstGeom>
          <a:noFill/>
          <a:ln>
            <a:noFill/>
          </a:ln>
        </p:spPr>
        <p:style>
          <a:lnRef idx="0"/>
          <a:fillRef idx="0"/>
          <a:effectRef idx="0"/>
          <a:fontRef idx="minor"/>
        </p:style>
      </p:sp>
      <p:pic>
        <p:nvPicPr>
          <p:cNvPr id="96" name="Picture 4" descr=""/>
          <p:cNvPicPr/>
          <p:nvPr/>
        </p:nvPicPr>
        <p:blipFill>
          <a:blip r:embed="rId1"/>
          <a:stretch/>
        </p:blipFill>
        <p:spPr>
          <a:xfrm>
            <a:off x="628560" y="1217160"/>
            <a:ext cx="7461360" cy="497988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A generic projection matrix</a:t>
            </a:r>
            <a:endParaRPr b="0" lang="en-US" sz="2400" spc="-1" strike="noStrike">
              <a:latin typeface="Arial"/>
            </a:endParaRPr>
          </a:p>
        </p:txBody>
      </p:sp>
      <p:sp>
        <p:nvSpPr>
          <p:cNvPr id="320" name="CustomShape 2"/>
          <p:cNvSpPr/>
          <p:nvPr/>
        </p:nvSpPr>
        <p:spPr>
          <a:xfrm>
            <a:off x="7956720" y="6553080"/>
            <a:ext cx="990000" cy="246240"/>
          </a:xfrm>
          <a:prstGeom prst="rect">
            <a:avLst/>
          </a:prstGeom>
          <a:noFill/>
          <a:ln>
            <a:noFill/>
          </a:ln>
        </p:spPr>
        <p:style>
          <a:lnRef idx="0"/>
          <a:fillRef idx="0"/>
          <a:effectRef idx="0"/>
          <a:fontRef idx="minor"/>
        </p:style>
      </p:sp>
      <p:sp>
        <p:nvSpPr>
          <p:cNvPr id="321"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Rectangular pixels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322" name="CustomShape 4"/>
          <p:cNvSpPr/>
          <p:nvPr/>
        </p:nvSpPr>
        <p:spPr>
          <a:xfrm>
            <a:off x="4977360" y="4774680"/>
            <a:ext cx="3695400" cy="1045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rotation</a:t>
            </a:r>
            <a:endParaRPr b="0" lang="en-US" sz="2000" spc="-1" strike="noStrike">
              <a:latin typeface="Arial"/>
            </a:endParaRPr>
          </a:p>
        </p:txBody>
      </p:sp>
      <p:pic>
        <p:nvPicPr>
          <p:cNvPr id="323" name="Picture 7" descr=""/>
          <p:cNvPicPr/>
          <p:nvPr/>
        </p:nvPicPr>
        <p:blipFill>
          <a:blip r:embed="rId1"/>
          <a:stretch/>
        </p:blipFill>
        <p:spPr>
          <a:xfrm>
            <a:off x="2514240" y="2695320"/>
            <a:ext cx="608760" cy="618480"/>
          </a:xfrm>
          <a:prstGeom prst="rect">
            <a:avLst/>
          </a:prstGeom>
          <a:ln>
            <a:noFill/>
          </a:ln>
        </p:spPr>
      </p:pic>
      <p:pic>
        <p:nvPicPr>
          <p:cNvPr id="324" name="Picture 2" descr=""/>
          <p:cNvPicPr/>
          <p:nvPr/>
        </p:nvPicPr>
        <p:blipFill>
          <a:blip r:embed="rId2"/>
          <a:stretch/>
        </p:blipFill>
        <p:spPr>
          <a:xfrm>
            <a:off x="3123360" y="1999440"/>
            <a:ext cx="5123880" cy="2161440"/>
          </a:xfrm>
          <a:prstGeom prst="rect">
            <a:avLst/>
          </a:prstGeom>
          <a:ln>
            <a:noFill/>
          </a:ln>
        </p:spPr>
      </p:pic>
      <p:sp>
        <p:nvSpPr>
          <p:cNvPr id="325" name="CustomShape 5"/>
          <p:cNvSpPr/>
          <p:nvPr/>
        </p:nvSpPr>
        <p:spPr>
          <a:xfrm>
            <a:off x="2834280" y="1282320"/>
            <a:ext cx="3535200" cy="455760"/>
          </a:xfrm>
          <a:prstGeom prst="rect">
            <a:avLst/>
          </a:prstGeom>
          <a:noFill/>
          <a:ln>
            <a:noFill/>
          </a:ln>
        </p:spPr>
        <p:style>
          <a:lnRef idx="0"/>
          <a:fillRef idx="0"/>
          <a:effectRef idx="0"/>
          <a:fontRef idx="minor"/>
        </p:style>
        <p:txBody>
          <a:bodyPr wrap="none" lIns="90000" rIns="90000" tIns="45000" bIns="45000">
            <a:noAutofit/>
          </a:bodyPr>
          <a:p>
            <a:pPr>
              <a:lnSpc>
                <a:spcPct val="100000"/>
              </a:lnSpc>
            </a:pPr>
            <a:r>
              <a:rPr b="0" lang="en-US" sz="2400" spc="-1" strike="noStrike">
                <a:solidFill>
                  <a:srgbClr val="ff0000"/>
                </a:solidFill>
                <a:latin typeface="Calibri"/>
                <a:ea typeface="DejaVu Sans"/>
              </a:rPr>
              <a:t>Degrees of freedom??</a:t>
            </a:r>
            <a:endParaRPr b="0" lang="en-US" sz="2400" spc="-1" strike="noStrike">
              <a:latin typeface="Arial"/>
            </a:endParaRPr>
          </a:p>
        </p:txBody>
      </p:sp>
      <p:sp>
        <p:nvSpPr>
          <p:cNvPr id="326" name="CustomShape 6"/>
          <p:cNvSpPr/>
          <p:nvPr/>
        </p:nvSpPr>
        <p:spPr>
          <a:xfrm>
            <a:off x="4005720" y="2545560"/>
            <a:ext cx="397080" cy="1095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6600" spc="-1" strike="noStrike">
                <a:solidFill>
                  <a:srgbClr val="ff0000"/>
                </a:solidFill>
                <a:latin typeface="Calibri"/>
                <a:ea typeface="DejaVu Sans"/>
              </a:rPr>
              <a:t>5</a:t>
            </a:r>
            <a:endParaRPr b="0" lang="en-US" sz="6600" spc="-1" strike="noStrike">
              <a:latin typeface="Arial"/>
            </a:endParaRPr>
          </a:p>
        </p:txBody>
      </p:sp>
      <p:sp>
        <p:nvSpPr>
          <p:cNvPr id="327" name="CustomShape 7"/>
          <p:cNvSpPr/>
          <p:nvPr/>
        </p:nvSpPr>
        <p:spPr>
          <a:xfrm>
            <a:off x="6081120" y="2496960"/>
            <a:ext cx="397080" cy="1095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6600" spc="-1" strike="noStrike">
                <a:solidFill>
                  <a:srgbClr val="ff0000"/>
                </a:solidFill>
                <a:latin typeface="Calibri"/>
                <a:ea typeface="DejaVu Sans"/>
              </a:rPr>
              <a:t>6</a:t>
            </a:r>
            <a:endParaRPr b="0" lang="en-US" sz="6600" spc="-1" strike="noStrike">
              <a:latin typeface="Arial"/>
            </a:endParaRPr>
          </a:p>
        </p:txBody>
      </p:sp>
      <p:pic>
        <p:nvPicPr>
          <p:cNvPr id="328" name="Picture 10" descr=""/>
          <p:cNvPicPr/>
          <p:nvPr/>
        </p:nvPicPr>
        <p:blipFill>
          <a:blip r:embed="rId3"/>
          <a:stretch/>
        </p:blipFill>
        <p:spPr>
          <a:xfrm>
            <a:off x="18720" y="2742480"/>
            <a:ext cx="2190600" cy="695160"/>
          </a:xfrm>
          <a:prstGeom prst="rect">
            <a:avLst/>
          </a:prstGeom>
          <a:ln>
            <a:noFill/>
          </a:ln>
        </p:spPr>
      </p:pic>
      <p:sp>
        <p:nvSpPr>
          <p:cNvPr id="329" name="CustomShape 8"/>
          <p:cNvSpPr/>
          <p:nvPr/>
        </p:nvSpPr>
        <p:spPr>
          <a:xfrm>
            <a:off x="2286720" y="292500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A generic projection matrix</a:t>
            </a:r>
            <a:endParaRPr b="0" lang="en-US" sz="2400" spc="-1" strike="noStrike">
              <a:latin typeface="Arial"/>
            </a:endParaRPr>
          </a:p>
        </p:txBody>
      </p:sp>
      <p:sp>
        <p:nvSpPr>
          <p:cNvPr id="331" name="CustomShape 2"/>
          <p:cNvSpPr/>
          <p:nvPr/>
        </p:nvSpPr>
        <p:spPr>
          <a:xfrm>
            <a:off x="7956720" y="6553080"/>
            <a:ext cx="990000" cy="246240"/>
          </a:xfrm>
          <a:prstGeom prst="rect">
            <a:avLst/>
          </a:prstGeom>
          <a:noFill/>
          <a:ln>
            <a:noFill/>
          </a:ln>
        </p:spPr>
        <p:style>
          <a:lnRef idx="0"/>
          <a:fillRef idx="0"/>
          <a:effectRef idx="0"/>
          <a:fontRef idx="minor"/>
        </p:style>
      </p:sp>
      <p:sp>
        <p:nvSpPr>
          <p:cNvPr id="332" name="CustomShape 3"/>
          <p:cNvSpPr/>
          <p:nvPr/>
        </p:nvSpPr>
        <p:spPr>
          <a:xfrm>
            <a:off x="821160" y="4774680"/>
            <a:ext cx="3344760" cy="196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Intrinsic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Optical center at (u</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,v</a:t>
            </a:r>
            <a:r>
              <a:rPr b="0" lang="en-US" sz="2000" spc="-1" strike="noStrike" baseline="-25000">
                <a:solidFill>
                  <a:srgbClr val="000000"/>
                </a:solidFill>
                <a:latin typeface="Calibri"/>
                <a:ea typeface="DejaVu Sans"/>
              </a:rPr>
              <a:t>0</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Rectangular pixels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small skew</a:t>
            </a:r>
            <a:endParaRPr b="0" lang="en-US" sz="2000" spc="-1" strike="noStrike">
              <a:latin typeface="Arial"/>
            </a:endParaRPr>
          </a:p>
          <a:p>
            <a:pPr>
              <a:lnSpc>
                <a:spcPct val="100000"/>
              </a:lnSpc>
            </a:pPr>
            <a:endParaRPr b="0" lang="en-US" sz="2000" spc="-1" strike="noStrike">
              <a:latin typeface="Arial"/>
            </a:endParaRPr>
          </a:p>
        </p:txBody>
      </p:sp>
      <p:sp>
        <p:nvSpPr>
          <p:cNvPr id="333" name="CustomShape 4"/>
          <p:cNvSpPr/>
          <p:nvPr/>
        </p:nvSpPr>
        <p:spPr>
          <a:xfrm>
            <a:off x="4977360" y="4774680"/>
            <a:ext cx="3695400" cy="104580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2000" spc="-1" strike="noStrike">
                <a:solidFill>
                  <a:srgbClr val="000000"/>
                </a:solidFill>
                <a:latin typeface="Calibri"/>
                <a:ea typeface="DejaVu Sans"/>
              </a:rPr>
              <a:t>Extrinsic Assumptions</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Camera at (t</a:t>
            </a:r>
            <a:r>
              <a:rPr b="0" lang="en-US" sz="2000" spc="-1" strike="noStrike" baseline="-25000">
                <a:solidFill>
                  <a:srgbClr val="000000"/>
                </a:solidFill>
                <a:latin typeface="Calibri"/>
                <a:ea typeface="DejaVu Sans"/>
              </a:rPr>
              <a:t>x</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y</a:t>
            </a:r>
            <a:r>
              <a:rPr b="0" lang="en-US" sz="2000" spc="-1" strike="noStrike">
                <a:solidFill>
                  <a:srgbClr val="000000"/>
                </a:solidFill>
                <a:latin typeface="Calibri"/>
                <a:ea typeface="DejaVu Sans"/>
              </a:rPr>
              <a:t>, t</a:t>
            </a:r>
            <a:r>
              <a:rPr b="0" lang="en-US" sz="2000" spc="-1" strike="noStrike" baseline="-25000">
                <a:solidFill>
                  <a:srgbClr val="000000"/>
                </a:solidFill>
                <a:latin typeface="Calibri"/>
                <a:ea typeface="DejaVu Sans"/>
              </a:rPr>
              <a:t>z</a:t>
            </a:r>
            <a:r>
              <a:rPr b="0" lang="en-US" sz="2000" spc="-1" strike="noStrike">
                <a:solidFill>
                  <a:srgbClr val="000000"/>
                </a:solidFill>
                <a:latin typeface="Calibri"/>
                <a:ea typeface="DejaVu Sans"/>
              </a:rPr>
              <a:t>)</a:t>
            </a:r>
            <a:endParaRPr b="0" lang="en-US" sz="2000" spc="-1" strike="noStrike">
              <a:latin typeface="Arial"/>
            </a:endParaRPr>
          </a:p>
          <a:p>
            <a:pPr marL="285840" indent="-285120">
              <a:lnSpc>
                <a:spcPct val="100000"/>
              </a:lnSpc>
              <a:buClr>
                <a:srgbClr val="000000"/>
              </a:buClr>
              <a:buFont typeface="Arial"/>
              <a:buChar char="•"/>
            </a:pPr>
            <a:r>
              <a:rPr b="0" lang="en-US" sz="2000" spc="-1" strike="noStrike">
                <a:solidFill>
                  <a:srgbClr val="000000"/>
                </a:solidFill>
                <a:latin typeface="Calibri"/>
                <a:ea typeface="DejaVu Sans"/>
              </a:rPr>
              <a:t>Allow rotation</a:t>
            </a:r>
            <a:endParaRPr b="0" lang="en-US" sz="2000" spc="-1" strike="noStrike">
              <a:latin typeface="Arial"/>
            </a:endParaRPr>
          </a:p>
        </p:txBody>
      </p:sp>
      <p:pic>
        <p:nvPicPr>
          <p:cNvPr id="334" name="Picture 7" descr=""/>
          <p:cNvPicPr/>
          <p:nvPr/>
        </p:nvPicPr>
        <p:blipFill>
          <a:blip r:embed="rId1"/>
          <a:stretch/>
        </p:blipFill>
        <p:spPr>
          <a:xfrm>
            <a:off x="2514240" y="2695320"/>
            <a:ext cx="608760" cy="618480"/>
          </a:xfrm>
          <a:prstGeom prst="rect">
            <a:avLst/>
          </a:prstGeom>
          <a:ln>
            <a:noFill/>
          </a:ln>
        </p:spPr>
      </p:pic>
      <p:pic>
        <p:nvPicPr>
          <p:cNvPr id="335" name="Picture 2" descr=""/>
          <p:cNvPicPr/>
          <p:nvPr/>
        </p:nvPicPr>
        <p:blipFill>
          <a:blip r:embed="rId2"/>
          <a:stretch/>
        </p:blipFill>
        <p:spPr>
          <a:xfrm>
            <a:off x="3123360" y="1999440"/>
            <a:ext cx="5123880" cy="2161440"/>
          </a:xfrm>
          <a:prstGeom prst="rect">
            <a:avLst/>
          </a:prstGeom>
          <a:ln>
            <a:noFill/>
          </a:ln>
        </p:spPr>
      </p:pic>
      <p:sp>
        <p:nvSpPr>
          <p:cNvPr id="336" name="CustomShape 5"/>
          <p:cNvSpPr/>
          <p:nvPr/>
        </p:nvSpPr>
        <p:spPr>
          <a:xfrm>
            <a:off x="768960" y="936000"/>
            <a:ext cx="7605720" cy="1187280"/>
          </a:xfrm>
          <a:prstGeom prst="rect">
            <a:avLst/>
          </a:prstGeom>
          <a:noFill/>
          <a:ln>
            <a:noFill/>
          </a:ln>
        </p:spPr>
        <p:style>
          <a:lnRef idx="0"/>
          <a:fillRef idx="0"/>
          <a:effectRef idx="0"/>
          <a:fontRef idx="minor"/>
        </p:style>
        <p:txBody>
          <a:bodyPr wrap="none" lIns="90000" rIns="90000" tIns="45000" bIns="45000">
            <a:noAutofit/>
          </a:bodyPr>
          <a:p>
            <a:pPr algn="ctr">
              <a:lnSpc>
                <a:spcPct val="100000"/>
              </a:lnSpc>
            </a:pPr>
            <a:r>
              <a:rPr b="0" lang="en-US" sz="2400" spc="-1" strike="noStrike">
                <a:solidFill>
                  <a:srgbClr val="ff0000"/>
                </a:solidFill>
                <a:latin typeface="Calibri"/>
                <a:ea typeface="DejaVu Sans"/>
              </a:rPr>
              <a:t>Estimating all intrinsic and extrinsic parameters </a:t>
            </a:r>
            <a:endParaRPr b="0" lang="en-US" sz="2400" spc="-1" strike="noStrike">
              <a:latin typeface="Arial"/>
            </a:endParaRPr>
          </a:p>
          <a:p>
            <a:pPr algn="ctr">
              <a:lnSpc>
                <a:spcPct val="100000"/>
              </a:lnSpc>
            </a:pPr>
            <a:r>
              <a:rPr b="0" lang="en-US" sz="2400" spc="-1" strike="noStrike">
                <a:solidFill>
                  <a:srgbClr val="ff0000"/>
                </a:solidFill>
                <a:latin typeface="Calibri"/>
                <a:ea typeface="DejaVu Sans"/>
              </a:rPr>
              <a:t>is referred to as the process of</a:t>
            </a:r>
            <a:endParaRPr b="0" lang="en-US" sz="2400" spc="-1" strike="noStrike">
              <a:latin typeface="Arial"/>
            </a:endParaRPr>
          </a:p>
          <a:p>
            <a:pPr algn="ctr">
              <a:lnSpc>
                <a:spcPct val="100000"/>
              </a:lnSpc>
            </a:pPr>
            <a:r>
              <a:rPr b="1" lang="en-US" sz="2400" spc="-1" strike="noStrike">
                <a:solidFill>
                  <a:srgbClr val="ff0000"/>
                </a:solidFill>
                <a:latin typeface="Calibri"/>
                <a:ea typeface="DejaVu Sans"/>
              </a:rPr>
              <a:t>Geometric Camera Calibration</a:t>
            </a:r>
            <a:endParaRPr b="0" lang="en-US" sz="2400" spc="-1" strike="noStrike">
              <a:latin typeface="Arial"/>
            </a:endParaRPr>
          </a:p>
        </p:txBody>
      </p:sp>
      <p:pic>
        <p:nvPicPr>
          <p:cNvPr id="337" name="Picture 10" descr=""/>
          <p:cNvPicPr/>
          <p:nvPr/>
        </p:nvPicPr>
        <p:blipFill>
          <a:blip r:embed="rId3"/>
          <a:stretch/>
        </p:blipFill>
        <p:spPr>
          <a:xfrm>
            <a:off x="18720" y="2742480"/>
            <a:ext cx="2190600" cy="695160"/>
          </a:xfrm>
          <a:prstGeom prst="rect">
            <a:avLst/>
          </a:prstGeom>
          <a:ln>
            <a:noFill/>
          </a:ln>
        </p:spPr>
      </p:pic>
      <p:sp>
        <p:nvSpPr>
          <p:cNvPr id="338" name="CustomShape 6"/>
          <p:cNvSpPr/>
          <p:nvPr/>
        </p:nvSpPr>
        <p:spPr>
          <a:xfrm>
            <a:off x="2286720" y="2925000"/>
            <a:ext cx="263160" cy="22536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Acknowledgements</a:t>
            </a:r>
            <a:endParaRPr b="0" lang="en-US" sz="2400" spc="-1" strike="noStrike">
              <a:latin typeface="Arial"/>
            </a:endParaRPr>
          </a:p>
        </p:txBody>
      </p:sp>
      <p:sp>
        <p:nvSpPr>
          <p:cNvPr id="340" name="CustomShape 2"/>
          <p:cNvSpPr/>
          <p:nvPr/>
        </p:nvSpPr>
        <p:spPr>
          <a:xfrm>
            <a:off x="565200" y="2579760"/>
            <a:ext cx="7886160" cy="1697760"/>
          </a:xfrm>
          <a:prstGeom prst="rect">
            <a:avLst/>
          </a:prstGeom>
          <a:noFill/>
          <a:ln>
            <a:noFill/>
          </a:ln>
        </p:spPr>
        <p:style>
          <a:lnRef idx="0"/>
          <a:fillRef idx="0"/>
          <a:effectRef idx="0"/>
          <a:fontRef idx="minor"/>
        </p:style>
        <p:txBody>
          <a:bodyPr lIns="90000" rIns="90000" tIns="45000" bIns="45000">
            <a:noAutofit/>
          </a:bodyPr>
          <a:p>
            <a:pPr algn="ctr">
              <a:lnSpc>
                <a:spcPct val="90000"/>
              </a:lnSpc>
              <a:spcBef>
                <a:spcPts val="1001"/>
              </a:spcBef>
            </a:pPr>
            <a:r>
              <a:rPr b="1" lang="en-US" sz="2200" spc="-1" strike="noStrike">
                <a:solidFill>
                  <a:srgbClr val="000000"/>
                </a:solidFill>
                <a:latin typeface="Arial"/>
              </a:rPr>
              <a:t>Various contents in this presentation have been taken from different books, lecture notes, and the web. These solely belong to their owners, and are here used only for clarifying various educational concepts. Any copyright infringement is </a:t>
            </a:r>
            <a:r>
              <a:rPr b="1" i="1" lang="en-US" sz="2200" spc="-1" strike="noStrike">
                <a:solidFill>
                  <a:srgbClr val="000000"/>
                </a:solidFill>
                <a:latin typeface="Arial"/>
              </a:rPr>
              <a:t>not </a:t>
            </a:r>
            <a:r>
              <a:rPr b="1" lang="en-US" sz="2200" spc="-1" strike="noStrike">
                <a:solidFill>
                  <a:srgbClr val="000000"/>
                </a:solidFill>
                <a:latin typeface="Arial"/>
              </a:rPr>
              <a:t>intended.</a:t>
            </a:r>
            <a:endParaRPr b="0" lang="en-US" sz="2200" spc="-1" strike="noStrike">
              <a:latin typeface="Arial"/>
            </a:endParaRPr>
          </a:p>
          <a:p>
            <a:pPr>
              <a:lnSpc>
                <a:spcPct val="90000"/>
              </a:lnSpc>
              <a:spcBef>
                <a:spcPts val="1001"/>
              </a:spcBef>
            </a:pPr>
            <a:endParaRPr b="0" lang="en-US" sz="2200" spc="-1" strike="noStrike">
              <a:latin typeface="Arial"/>
            </a:endParaRPr>
          </a:p>
        </p:txBody>
      </p:sp>
      <p:sp>
        <p:nvSpPr>
          <p:cNvPr id="341" name="CustomShape 3"/>
          <p:cNvSpPr/>
          <p:nvPr/>
        </p:nvSpPr>
        <p:spPr>
          <a:xfrm>
            <a:off x="7956720" y="6553080"/>
            <a:ext cx="990000" cy="2462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 obscura: the pre-camera</a:t>
            </a:r>
            <a:endParaRPr b="0" lang="en-US" sz="2400" spc="-1" strike="noStrike">
              <a:latin typeface="Arial"/>
            </a:endParaRPr>
          </a:p>
        </p:txBody>
      </p:sp>
      <p:sp>
        <p:nvSpPr>
          <p:cNvPr id="98" name="CustomShape 2"/>
          <p:cNvSpPr/>
          <p:nvPr/>
        </p:nvSpPr>
        <p:spPr>
          <a:xfrm>
            <a:off x="7956720" y="6553080"/>
            <a:ext cx="990000" cy="246240"/>
          </a:xfrm>
          <a:prstGeom prst="rect">
            <a:avLst/>
          </a:prstGeom>
          <a:noFill/>
          <a:ln>
            <a:noFill/>
          </a:ln>
        </p:spPr>
        <p:style>
          <a:lnRef idx="0"/>
          <a:fillRef idx="0"/>
          <a:effectRef idx="0"/>
          <a:fontRef idx="minor"/>
        </p:style>
      </p:sp>
      <p:pic>
        <p:nvPicPr>
          <p:cNvPr id="99" name="Picture 5" descr=""/>
          <p:cNvPicPr/>
          <p:nvPr/>
        </p:nvPicPr>
        <p:blipFill>
          <a:blip r:embed="rId1"/>
          <a:stretch/>
        </p:blipFill>
        <p:spPr>
          <a:xfrm>
            <a:off x="2095560" y="2474640"/>
            <a:ext cx="4952160" cy="3399840"/>
          </a:xfrm>
          <a:prstGeom prst="rect">
            <a:avLst/>
          </a:prstGeom>
          <a:ln>
            <a:noFill/>
          </a:ln>
        </p:spPr>
      </p:pic>
      <p:pic>
        <p:nvPicPr>
          <p:cNvPr id="100" name="Picture 7" descr=""/>
          <p:cNvPicPr/>
          <p:nvPr/>
        </p:nvPicPr>
        <p:blipFill>
          <a:blip r:embed="rId2"/>
          <a:stretch/>
        </p:blipFill>
        <p:spPr>
          <a:xfrm>
            <a:off x="487800" y="1285200"/>
            <a:ext cx="6388560" cy="7650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Camera obscura: the pre-camera</a:t>
            </a:r>
            <a:endParaRPr b="0" lang="en-US" sz="2400" spc="-1" strike="noStrike">
              <a:latin typeface="Arial"/>
            </a:endParaRPr>
          </a:p>
        </p:txBody>
      </p:sp>
      <p:sp>
        <p:nvSpPr>
          <p:cNvPr id="102" name="CustomShape 2"/>
          <p:cNvSpPr/>
          <p:nvPr/>
        </p:nvSpPr>
        <p:spPr>
          <a:xfrm>
            <a:off x="7956720" y="6553080"/>
            <a:ext cx="990000" cy="246240"/>
          </a:xfrm>
          <a:prstGeom prst="rect">
            <a:avLst/>
          </a:prstGeom>
          <a:noFill/>
          <a:ln>
            <a:noFill/>
          </a:ln>
        </p:spPr>
        <p:style>
          <a:lnRef idx="0"/>
          <a:fillRef idx="0"/>
          <a:effectRef idx="0"/>
          <a:fontRef idx="minor"/>
        </p:style>
      </p:sp>
      <p:pic>
        <p:nvPicPr>
          <p:cNvPr id="103" name="Picture 4" descr=""/>
          <p:cNvPicPr/>
          <p:nvPr/>
        </p:nvPicPr>
        <p:blipFill>
          <a:blip r:embed="rId1"/>
          <a:stretch/>
        </p:blipFill>
        <p:spPr>
          <a:xfrm>
            <a:off x="2735640" y="2148480"/>
            <a:ext cx="6407640" cy="3132000"/>
          </a:xfrm>
          <a:prstGeom prst="rect">
            <a:avLst/>
          </a:prstGeom>
          <a:ln>
            <a:noFill/>
          </a:ln>
        </p:spPr>
      </p:pic>
      <p:pic>
        <p:nvPicPr>
          <p:cNvPr id="104" name="Picture 6" descr=""/>
          <p:cNvPicPr/>
          <p:nvPr/>
        </p:nvPicPr>
        <p:blipFill>
          <a:blip r:embed="rId2"/>
          <a:stretch/>
        </p:blipFill>
        <p:spPr>
          <a:xfrm>
            <a:off x="4834800" y="5469480"/>
            <a:ext cx="2837880" cy="447120"/>
          </a:xfrm>
          <a:prstGeom prst="rect">
            <a:avLst/>
          </a:prstGeom>
          <a:ln>
            <a:noFill/>
          </a:ln>
        </p:spPr>
      </p:pic>
      <p:sp>
        <p:nvSpPr>
          <p:cNvPr id="105" name="CustomShape 3"/>
          <p:cNvSpPr/>
          <p:nvPr/>
        </p:nvSpPr>
        <p:spPr>
          <a:xfrm>
            <a:off x="211320" y="2474640"/>
            <a:ext cx="2984040" cy="4478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Calibri"/>
                <a:ea typeface="DejaVu Sans"/>
              </a:rPr>
              <a:t>Camera obscura meaning </a:t>
            </a:r>
            <a:r>
              <a:rPr b="1" lang="en-US" sz="1800" spc="-1" strike="noStrike">
                <a:solidFill>
                  <a:srgbClr val="000000"/>
                </a:solidFill>
                <a:latin typeface="Calibri"/>
                <a:ea typeface="DejaVu Sans"/>
              </a:rPr>
              <a:t>"dark room"</a:t>
            </a:r>
            <a:r>
              <a:rPr b="0" lang="en-US" sz="1800" spc="-1" strike="noStrike">
                <a:solidFill>
                  <a:srgbClr val="000000"/>
                </a:solidFill>
                <a:latin typeface="Calibri"/>
                <a:ea typeface="DejaVu Sans"/>
              </a:rPr>
              <a:t> in Latin, also referred to as </a:t>
            </a:r>
            <a:r>
              <a:rPr b="1" lang="en-US" sz="1800" spc="-1" strike="noStrike">
                <a:solidFill>
                  <a:srgbClr val="0070c0"/>
                </a:solidFill>
                <a:latin typeface="Calibri"/>
                <a:ea typeface="DejaVu Sans"/>
              </a:rPr>
              <a:t>pinhole image</a:t>
            </a:r>
            <a:r>
              <a:rPr b="0" lang="en-US" sz="1800" spc="-1" strike="noStrike">
                <a:solidFill>
                  <a:srgbClr val="000000"/>
                </a:solidFill>
                <a:latin typeface="Calibri"/>
                <a:ea typeface="DejaVu Sans"/>
              </a:rPr>
              <a:t> is the natural optical phenomenon that occurs when an image of a scene at the other side of a screen (or for instance a wall) is projected through a small hole in that screen as a reversed and inverted image on a surface opposite to the opening.</a:t>
            </a:r>
            <a:endParaRPr b="0" lang="en-US" sz="1800" spc="-1" strike="noStrike">
              <a:latin typeface="Arial"/>
            </a:endParaRPr>
          </a:p>
        </p:txBody>
      </p:sp>
      <p:pic>
        <p:nvPicPr>
          <p:cNvPr id="106" name="Picture 8" descr=""/>
          <p:cNvPicPr/>
          <p:nvPr/>
        </p:nvPicPr>
        <p:blipFill>
          <a:blip r:embed="rId3"/>
          <a:stretch/>
        </p:blipFill>
        <p:spPr>
          <a:xfrm>
            <a:off x="487800" y="1285200"/>
            <a:ext cx="6388560" cy="7650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Pinhole Camera Model</a:t>
            </a:r>
            <a:endParaRPr b="0" lang="en-US" sz="2400" spc="-1" strike="noStrike">
              <a:latin typeface="Arial"/>
            </a:endParaRPr>
          </a:p>
        </p:txBody>
      </p:sp>
      <p:sp>
        <p:nvSpPr>
          <p:cNvPr id="108" name="CustomShape 2"/>
          <p:cNvSpPr/>
          <p:nvPr/>
        </p:nvSpPr>
        <p:spPr>
          <a:xfrm>
            <a:off x="7956720" y="6553080"/>
            <a:ext cx="990000" cy="246240"/>
          </a:xfrm>
          <a:prstGeom prst="rect">
            <a:avLst/>
          </a:prstGeom>
          <a:noFill/>
          <a:ln>
            <a:noFill/>
          </a:ln>
        </p:spPr>
        <p:style>
          <a:lnRef idx="0"/>
          <a:fillRef idx="0"/>
          <a:effectRef idx="0"/>
          <a:fontRef idx="minor"/>
        </p:style>
      </p:sp>
      <p:pic>
        <p:nvPicPr>
          <p:cNvPr id="109" name="Picture 4" descr=""/>
          <p:cNvPicPr/>
          <p:nvPr/>
        </p:nvPicPr>
        <p:blipFill>
          <a:blip r:embed="rId1"/>
          <a:stretch/>
        </p:blipFill>
        <p:spPr>
          <a:xfrm>
            <a:off x="0" y="1914480"/>
            <a:ext cx="9143280" cy="302832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628560" y="365040"/>
            <a:ext cx="7886160" cy="495720"/>
          </a:xfrm>
          <a:prstGeom prst="rect">
            <a:avLst/>
          </a:prstGeom>
          <a:noFill/>
          <a:ln>
            <a:noFill/>
          </a:ln>
        </p:spPr>
        <p:style>
          <a:lnRef idx="0"/>
          <a:fillRef idx="0"/>
          <a:effectRef idx="0"/>
          <a:fontRef idx="minor"/>
        </p:style>
        <p:txBody>
          <a:bodyPr lIns="90000" rIns="90000" tIns="45000" bIns="45000" anchor="ctr">
            <a:noAutofit/>
          </a:bodyPr>
          <a:p>
            <a:pPr algn="ctr">
              <a:lnSpc>
                <a:spcPct val="90000"/>
              </a:lnSpc>
            </a:pPr>
            <a:r>
              <a:rPr b="1" lang="en-US" sz="2400" spc="-1" strike="noStrike">
                <a:solidFill>
                  <a:srgbClr val="808080"/>
                </a:solidFill>
                <a:latin typeface="Arial"/>
              </a:rPr>
              <a:t>Dimensionality Reduction Machine (3D to 2D)</a:t>
            </a:r>
            <a:endParaRPr b="0" lang="en-US" sz="2400" spc="-1" strike="noStrike">
              <a:latin typeface="Arial"/>
            </a:endParaRPr>
          </a:p>
        </p:txBody>
      </p:sp>
      <p:sp>
        <p:nvSpPr>
          <p:cNvPr id="111" name="CustomShape 2"/>
          <p:cNvSpPr/>
          <p:nvPr/>
        </p:nvSpPr>
        <p:spPr>
          <a:xfrm>
            <a:off x="7956720" y="6553080"/>
            <a:ext cx="990000" cy="246240"/>
          </a:xfrm>
          <a:prstGeom prst="rect">
            <a:avLst/>
          </a:prstGeom>
          <a:noFill/>
          <a:ln>
            <a:noFill/>
          </a:ln>
        </p:spPr>
        <p:style>
          <a:lnRef idx="0"/>
          <a:fillRef idx="0"/>
          <a:effectRef idx="0"/>
          <a:fontRef idx="minor"/>
        </p:style>
      </p:sp>
      <p:pic>
        <p:nvPicPr>
          <p:cNvPr id="112" name="Picture 4" descr=""/>
          <p:cNvPicPr/>
          <p:nvPr/>
        </p:nvPicPr>
        <p:blipFill>
          <a:blip r:embed="rId1"/>
          <a:stretch/>
        </p:blipFill>
        <p:spPr>
          <a:xfrm>
            <a:off x="503280" y="1314000"/>
            <a:ext cx="8136720" cy="422928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5</TotalTime>
  <Application>LibreOffice/6.4.7.2$Linux_X86_64 LibreOffice_project/40$Build-2</Application>
  <Words>12856</Words>
  <Paragraphs>713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2019-03-13T05:50:20Z</dcterms:created>
  <dc:creator>Muhammad Shahzad</dc:creator>
  <dc:description/>
  <dc:language>en-US</dc:language>
  <cp:lastModifiedBy/>
  <dcterms:modified xsi:type="dcterms:W3CDTF">2022-09-22T17:07:00Z</dcterms:modified>
  <cp:revision>484</cp:revision>
  <dc:subject/>
  <dc:title>Data Structures &amp; Algorithms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KSOProductBuildVer">
    <vt:lpwstr>1033-10.1.0.6757</vt:lpwstr>
  </property>
  <property fmtid="{D5CDD505-2E9C-101B-9397-08002B2CF9AE}" pid="6" name="LinksUpToDate">
    <vt:bool>0</vt:bool>
  </property>
  <property fmtid="{D5CDD505-2E9C-101B-9397-08002B2CF9AE}" pid="7" name="MMClips">
    <vt:i4>0</vt:i4>
  </property>
  <property fmtid="{D5CDD505-2E9C-101B-9397-08002B2CF9AE}" pid="8" name="Notes">
    <vt:i4>0</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80</vt:i4>
  </property>
</Properties>
</file>